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64" r:id="rId3"/>
    <p:sldId id="274" r:id="rId4"/>
    <p:sldId id="259" r:id="rId5"/>
    <p:sldId id="267" r:id="rId6"/>
    <p:sldId id="270" r:id="rId7"/>
    <p:sldId id="276" r:id="rId8"/>
    <p:sldId id="266" r:id="rId9"/>
    <p:sldId id="278" r:id="rId10"/>
    <p:sldId id="260" r:id="rId11"/>
    <p:sldId id="272" r:id="rId12"/>
    <p:sldId id="262" r:id="rId13"/>
    <p:sldId id="279" r:id="rId14"/>
    <p:sldId id="275" r:id="rId15"/>
    <p:sldId id="263" r:id="rId16"/>
    <p:sldId id="277"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4E17E6-EB4B-4EFA-8711-1D0FC92B2949}" v="5" dt="2025-09-11T15:09:58.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2" autoAdjust="0"/>
    <p:restoredTop sz="87208" autoAdjust="0"/>
  </p:normalViewPr>
  <p:slideViewPr>
    <p:cSldViewPr>
      <p:cViewPr varScale="1">
        <p:scale>
          <a:sx n="55" d="100"/>
          <a:sy n="55" d="100"/>
        </p:scale>
        <p:origin x="148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annard" userId="eb6f785c-a2a8-4082-9762-abc0211342f2" providerId="ADAL" clId="{0F4E17E6-EB4B-4EFA-8711-1D0FC92B2949}"/>
    <pc:docChg chg="undo custSel addSld delSld modSld sldOrd">
      <pc:chgData name="Sarah Stannard" userId="eb6f785c-a2a8-4082-9762-abc0211342f2" providerId="ADAL" clId="{0F4E17E6-EB4B-4EFA-8711-1D0FC92B2949}" dt="2025-09-11T15:19:01.840" v="536" actId="20577"/>
      <pc:docMkLst>
        <pc:docMk/>
      </pc:docMkLst>
      <pc:sldChg chg="addSp modSp mod">
        <pc:chgData name="Sarah Stannard" userId="eb6f785c-a2a8-4082-9762-abc0211342f2" providerId="ADAL" clId="{0F4E17E6-EB4B-4EFA-8711-1D0FC92B2949}" dt="2025-09-11T11:56:19.026" v="71" actId="14100"/>
        <pc:sldMkLst>
          <pc:docMk/>
          <pc:sldMk cId="3327749074" sldId="256"/>
        </pc:sldMkLst>
        <pc:picChg chg="add mod modCrop">
          <ac:chgData name="Sarah Stannard" userId="eb6f785c-a2a8-4082-9762-abc0211342f2" providerId="ADAL" clId="{0F4E17E6-EB4B-4EFA-8711-1D0FC92B2949}" dt="2025-09-11T11:56:19.026" v="71" actId="14100"/>
          <ac:picMkLst>
            <pc:docMk/>
            <pc:sldMk cId="3327749074" sldId="256"/>
            <ac:picMk id="6" creationId="{75DC55FC-8C13-8F13-E278-D45D8D5A7238}"/>
          </ac:picMkLst>
        </pc:picChg>
      </pc:sldChg>
      <pc:sldChg chg="modSp mod">
        <pc:chgData name="Sarah Stannard" userId="eb6f785c-a2a8-4082-9762-abc0211342f2" providerId="ADAL" clId="{0F4E17E6-EB4B-4EFA-8711-1D0FC92B2949}" dt="2025-09-11T15:11:09.626" v="392" actId="27636"/>
        <pc:sldMkLst>
          <pc:docMk/>
          <pc:sldMk cId="1927131265" sldId="262"/>
        </pc:sldMkLst>
        <pc:spChg chg="mod">
          <ac:chgData name="Sarah Stannard" userId="eb6f785c-a2a8-4082-9762-abc0211342f2" providerId="ADAL" clId="{0F4E17E6-EB4B-4EFA-8711-1D0FC92B2949}" dt="2025-09-11T15:08:11.111" v="284" actId="14100"/>
          <ac:spMkLst>
            <pc:docMk/>
            <pc:sldMk cId="1927131265" sldId="262"/>
            <ac:spMk id="2" creationId="{00000000-0000-0000-0000-000000000000}"/>
          </ac:spMkLst>
        </pc:spChg>
        <pc:spChg chg="mod">
          <ac:chgData name="Sarah Stannard" userId="eb6f785c-a2a8-4082-9762-abc0211342f2" providerId="ADAL" clId="{0F4E17E6-EB4B-4EFA-8711-1D0FC92B2949}" dt="2025-09-11T15:11:09.626" v="392" actId="27636"/>
          <ac:spMkLst>
            <pc:docMk/>
            <pc:sldMk cId="1927131265" sldId="262"/>
            <ac:spMk id="3" creationId="{00000000-0000-0000-0000-000000000000}"/>
          </ac:spMkLst>
        </pc:spChg>
      </pc:sldChg>
      <pc:sldChg chg="addSp modSp mod">
        <pc:chgData name="Sarah Stannard" userId="eb6f785c-a2a8-4082-9762-abc0211342f2" providerId="ADAL" clId="{0F4E17E6-EB4B-4EFA-8711-1D0FC92B2949}" dt="2025-09-11T13:30:25.307" v="121" actId="1076"/>
        <pc:sldMkLst>
          <pc:docMk/>
          <pc:sldMk cId="1952750168" sldId="264"/>
        </pc:sldMkLst>
        <pc:spChg chg="mod">
          <ac:chgData name="Sarah Stannard" userId="eb6f785c-a2a8-4082-9762-abc0211342f2" providerId="ADAL" clId="{0F4E17E6-EB4B-4EFA-8711-1D0FC92B2949}" dt="2025-09-11T13:30:02.331" v="115" actId="27636"/>
          <ac:spMkLst>
            <pc:docMk/>
            <pc:sldMk cId="1952750168" sldId="264"/>
            <ac:spMk id="3" creationId="{00000000-0000-0000-0000-000000000000}"/>
          </ac:spMkLst>
        </pc:spChg>
        <pc:picChg chg="mod">
          <ac:chgData name="Sarah Stannard" userId="eb6f785c-a2a8-4082-9762-abc0211342f2" providerId="ADAL" clId="{0F4E17E6-EB4B-4EFA-8711-1D0FC92B2949}" dt="2025-09-11T13:30:09.991" v="117" actId="14100"/>
          <ac:picMkLst>
            <pc:docMk/>
            <pc:sldMk cId="1952750168" sldId="264"/>
            <ac:picMk id="4" creationId="{8A5AC136-5E01-77FE-123A-3F46FAD83AB4}"/>
          </ac:picMkLst>
        </pc:picChg>
        <pc:picChg chg="add mod modCrop">
          <ac:chgData name="Sarah Stannard" userId="eb6f785c-a2a8-4082-9762-abc0211342f2" providerId="ADAL" clId="{0F4E17E6-EB4B-4EFA-8711-1D0FC92B2949}" dt="2025-09-11T13:30:15.568" v="119" actId="1076"/>
          <ac:picMkLst>
            <pc:docMk/>
            <pc:sldMk cId="1952750168" sldId="264"/>
            <ac:picMk id="5" creationId="{2D9BE126-88E4-F3BB-DDA9-3A6B9DCE59AA}"/>
          </ac:picMkLst>
        </pc:picChg>
        <pc:picChg chg="add mod modCrop">
          <ac:chgData name="Sarah Stannard" userId="eb6f785c-a2a8-4082-9762-abc0211342f2" providerId="ADAL" clId="{0F4E17E6-EB4B-4EFA-8711-1D0FC92B2949}" dt="2025-09-11T13:29:40.212" v="86" actId="14100"/>
          <ac:picMkLst>
            <pc:docMk/>
            <pc:sldMk cId="1952750168" sldId="264"/>
            <ac:picMk id="7" creationId="{D75FD622-CF2C-16E1-E051-8B1F9D963A19}"/>
          </ac:picMkLst>
        </pc:picChg>
        <pc:picChg chg="mod">
          <ac:chgData name="Sarah Stannard" userId="eb6f785c-a2a8-4082-9762-abc0211342f2" providerId="ADAL" clId="{0F4E17E6-EB4B-4EFA-8711-1D0FC92B2949}" dt="2025-09-11T13:30:25.307" v="121" actId="1076"/>
          <ac:picMkLst>
            <pc:docMk/>
            <pc:sldMk cId="1952750168" sldId="264"/>
            <ac:picMk id="8" creationId="{CE10F0EB-4103-0ECC-706A-A11BA38D9D87}"/>
          </ac:picMkLst>
        </pc:picChg>
        <pc:picChg chg="mod">
          <ac:chgData name="Sarah Stannard" userId="eb6f785c-a2a8-4082-9762-abc0211342f2" providerId="ADAL" clId="{0F4E17E6-EB4B-4EFA-8711-1D0FC92B2949}" dt="2025-09-11T13:30:20.810" v="120" actId="1076"/>
          <ac:picMkLst>
            <pc:docMk/>
            <pc:sldMk cId="1952750168" sldId="264"/>
            <ac:picMk id="10" creationId="{1924096C-633E-F561-1AD4-53E25049972D}"/>
          </ac:picMkLst>
        </pc:picChg>
        <pc:picChg chg="mod">
          <ac:chgData name="Sarah Stannard" userId="eb6f785c-a2a8-4082-9762-abc0211342f2" providerId="ADAL" clId="{0F4E17E6-EB4B-4EFA-8711-1D0FC92B2949}" dt="2025-09-11T13:30:12.308" v="118" actId="1076"/>
          <ac:picMkLst>
            <pc:docMk/>
            <pc:sldMk cId="1952750168" sldId="264"/>
            <ac:picMk id="12" creationId="{4032F732-7B92-7DCA-B8AA-981D10BBA6CA}"/>
          </ac:picMkLst>
        </pc:picChg>
      </pc:sldChg>
      <pc:sldChg chg="modSp mod">
        <pc:chgData name="Sarah Stannard" userId="eb6f785c-a2a8-4082-9762-abc0211342f2" providerId="ADAL" clId="{0F4E17E6-EB4B-4EFA-8711-1D0FC92B2949}" dt="2025-09-11T15:06:59.282" v="283" actId="20577"/>
        <pc:sldMkLst>
          <pc:docMk/>
          <pc:sldMk cId="1567404154" sldId="270"/>
        </pc:sldMkLst>
        <pc:spChg chg="mod">
          <ac:chgData name="Sarah Stannard" userId="eb6f785c-a2a8-4082-9762-abc0211342f2" providerId="ADAL" clId="{0F4E17E6-EB4B-4EFA-8711-1D0FC92B2949}" dt="2025-09-11T15:06:59.282" v="283" actId="20577"/>
          <ac:spMkLst>
            <pc:docMk/>
            <pc:sldMk cId="1567404154" sldId="270"/>
            <ac:spMk id="3" creationId="{00000000-0000-0000-0000-000000000000}"/>
          </ac:spMkLst>
        </pc:spChg>
      </pc:sldChg>
      <pc:sldChg chg="modSp mod">
        <pc:chgData name="Sarah Stannard" userId="eb6f785c-a2a8-4082-9762-abc0211342f2" providerId="ADAL" clId="{0F4E17E6-EB4B-4EFA-8711-1D0FC92B2949}" dt="2025-09-11T15:19:01.840" v="536" actId="20577"/>
        <pc:sldMkLst>
          <pc:docMk/>
          <pc:sldMk cId="1337888030" sldId="275"/>
        </pc:sldMkLst>
        <pc:spChg chg="mod">
          <ac:chgData name="Sarah Stannard" userId="eb6f785c-a2a8-4082-9762-abc0211342f2" providerId="ADAL" clId="{0F4E17E6-EB4B-4EFA-8711-1D0FC92B2949}" dt="2025-09-11T15:19:01.840" v="536" actId="20577"/>
          <ac:spMkLst>
            <pc:docMk/>
            <pc:sldMk cId="1337888030" sldId="275"/>
            <ac:spMk id="3" creationId="{00000000-0000-0000-0000-000000000000}"/>
          </ac:spMkLst>
        </pc:spChg>
      </pc:sldChg>
      <pc:sldChg chg="modSp new del mod">
        <pc:chgData name="Sarah Stannard" userId="eb6f785c-a2a8-4082-9762-abc0211342f2" providerId="ADAL" clId="{0F4E17E6-EB4B-4EFA-8711-1D0FC92B2949}" dt="2025-09-11T15:10:24.623" v="371" actId="47"/>
        <pc:sldMkLst>
          <pc:docMk/>
          <pc:sldMk cId="965245930" sldId="279"/>
        </pc:sldMkLst>
        <pc:spChg chg="mod">
          <ac:chgData name="Sarah Stannard" userId="eb6f785c-a2a8-4082-9762-abc0211342f2" providerId="ADAL" clId="{0F4E17E6-EB4B-4EFA-8711-1D0FC92B2949}" dt="2025-09-11T15:10:18.633" v="370"/>
          <ac:spMkLst>
            <pc:docMk/>
            <pc:sldMk cId="965245930" sldId="279"/>
            <ac:spMk id="2" creationId="{303424B8-12D6-9BD4-3A1B-6FC1EA3528B8}"/>
          </ac:spMkLst>
        </pc:spChg>
      </pc:sldChg>
      <pc:sldChg chg="delSp modSp new mod">
        <pc:chgData name="Sarah Stannard" userId="eb6f785c-a2a8-4082-9762-abc0211342f2" providerId="ADAL" clId="{0F4E17E6-EB4B-4EFA-8711-1D0FC92B2949}" dt="2025-09-11T15:12:30.409" v="489" actId="20577"/>
        <pc:sldMkLst>
          <pc:docMk/>
          <pc:sldMk cId="1721564822" sldId="279"/>
        </pc:sldMkLst>
        <pc:spChg chg="del">
          <ac:chgData name="Sarah Stannard" userId="eb6f785c-a2a8-4082-9762-abc0211342f2" providerId="ADAL" clId="{0F4E17E6-EB4B-4EFA-8711-1D0FC92B2949}" dt="2025-09-11T15:10:35.018" v="373" actId="478"/>
          <ac:spMkLst>
            <pc:docMk/>
            <pc:sldMk cId="1721564822" sldId="279"/>
            <ac:spMk id="2" creationId="{3BE3EEAA-7752-50E9-5ED5-591F9092797F}"/>
          </ac:spMkLst>
        </pc:spChg>
        <pc:spChg chg="mod">
          <ac:chgData name="Sarah Stannard" userId="eb6f785c-a2a8-4082-9762-abc0211342f2" providerId="ADAL" clId="{0F4E17E6-EB4B-4EFA-8711-1D0FC92B2949}" dt="2025-09-11T15:12:30.409" v="489" actId="20577"/>
          <ac:spMkLst>
            <pc:docMk/>
            <pc:sldMk cId="1721564822" sldId="279"/>
            <ac:spMk id="3" creationId="{791373E5-9346-A359-7CF2-78B19360D48D}"/>
          </ac:spMkLst>
        </pc:spChg>
      </pc:sldChg>
      <pc:sldChg chg="addSp delSp modSp new del mod ord">
        <pc:chgData name="Sarah Stannard" userId="eb6f785c-a2a8-4082-9762-abc0211342f2" providerId="ADAL" clId="{0F4E17E6-EB4B-4EFA-8711-1D0FC92B2949}" dt="2025-09-04T15:08:19.808" v="62" actId="47"/>
        <pc:sldMkLst>
          <pc:docMk/>
          <pc:sldMk cId="2140072291"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E559D1-F618-447D-AB22-683F606C6D8B}" type="datetimeFigureOut">
              <a:rPr lang="en-GB" smtClean="0"/>
              <a:t>11/09/2025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DEC50-4AC0-4E3E-873A-905DD2FCF898}" type="slidenum">
              <a:rPr lang="en-GB" smtClean="0"/>
              <a:t>‹#›</a:t>
            </a:fld>
            <a:endParaRPr lang="en-GB"/>
          </a:p>
        </p:txBody>
      </p:sp>
    </p:spTree>
    <p:extLst>
      <p:ext uri="{BB962C8B-B14F-4D97-AF65-F5344CB8AC3E}">
        <p14:creationId xmlns:p14="http://schemas.microsoft.com/office/powerpoint/2010/main" val="2359224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AFDEC50-4AC0-4E3E-873A-905DD2FCF898}" type="slidenum">
              <a:rPr lang="en-GB" smtClean="0"/>
              <a:t>10</a:t>
            </a:fld>
            <a:endParaRPr lang="en-GB"/>
          </a:p>
        </p:txBody>
      </p:sp>
    </p:spTree>
    <p:extLst>
      <p:ext uri="{BB962C8B-B14F-4D97-AF65-F5344CB8AC3E}">
        <p14:creationId xmlns:p14="http://schemas.microsoft.com/office/powerpoint/2010/main" val="330281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472118B4-F049-4928-B18F-66E0B19088BA}" type="datetimeFigureOut">
              <a:rPr lang="en-GB" smtClean="0"/>
              <a:t>11/09/2025</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C8792235-36AE-49C4-B2BD-DE1380CB2FB1}"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2118B4-F049-4928-B18F-66E0B19088B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2118B4-F049-4928-B18F-66E0B19088B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72118B4-F049-4928-B18F-66E0B19088B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72118B4-F049-4928-B18F-66E0B19088BA}" type="datetimeFigureOut">
              <a:rPr lang="en-GB" smtClean="0"/>
              <a:t>11/09/2025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C8792235-36AE-49C4-B2BD-DE1380CB2FB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2118B4-F049-4928-B18F-66E0B19088BA}"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2118B4-F049-4928-B18F-66E0B19088BA}" type="datetimeFigureOut">
              <a:rPr lang="en-GB" smtClean="0"/>
              <a:t>11/09/2025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72118B4-F049-4928-B18F-66E0B19088BA}" type="datetimeFigureOut">
              <a:rPr lang="en-GB" smtClean="0"/>
              <a:t>11/09/2025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118B4-F049-4928-B18F-66E0B19088BA}" type="datetimeFigureOut">
              <a:rPr lang="en-GB" smtClean="0"/>
              <a:t>11/09/2025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72118B4-F049-4928-B18F-66E0B19088BA}"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472118B4-F049-4928-B18F-66E0B19088BA}" type="datetimeFigureOut">
              <a:rPr lang="en-GB" smtClean="0"/>
              <a:t>11/09/2025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792235-36AE-49C4-B2BD-DE1380CB2FB1}"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2118B4-F049-4928-B18F-66E0B19088BA}" type="datetimeFigureOut">
              <a:rPr lang="en-GB" smtClean="0"/>
              <a:t>11/09/2025</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792235-36AE-49C4-B2BD-DE1380CB2FB1}"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gcps.co.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739" y="-747464"/>
            <a:ext cx="8229600" cy="1828800"/>
          </a:xfrm>
        </p:spPr>
        <p:txBody>
          <a:bodyPr/>
          <a:lstStyle/>
          <a:p>
            <a:r>
              <a:rPr lang="en-GB" dirty="0">
                <a:latin typeface="Comic Sans MS" pitchFamily="66" charset="0"/>
              </a:rPr>
              <a:t>Parent Information </a:t>
            </a:r>
          </a:p>
        </p:txBody>
      </p:sp>
      <p:sp>
        <p:nvSpPr>
          <p:cNvPr id="3" name="Subtitle 2"/>
          <p:cNvSpPr>
            <a:spLocks noGrp="1"/>
          </p:cNvSpPr>
          <p:nvPr>
            <p:ph type="subTitle" idx="1"/>
          </p:nvPr>
        </p:nvSpPr>
        <p:spPr>
          <a:xfrm>
            <a:off x="1331640" y="946820"/>
            <a:ext cx="6400800" cy="1752600"/>
          </a:xfrm>
        </p:spPr>
        <p:txBody>
          <a:bodyPr>
            <a:normAutofit/>
          </a:bodyPr>
          <a:lstStyle/>
          <a:p>
            <a:r>
              <a:rPr lang="en-GB" sz="4800" dirty="0">
                <a:latin typeface="Comic Sans MS" pitchFamily="66" charset="0"/>
              </a:rPr>
              <a:t>Year 1</a:t>
            </a:r>
          </a:p>
          <a:p>
            <a:endParaRPr lang="en-GB" sz="4800" dirty="0">
              <a:latin typeface="Comic Sans MS" pitchFamily="66" charset="0"/>
            </a:endParaRPr>
          </a:p>
        </p:txBody>
      </p:sp>
      <p:sp>
        <p:nvSpPr>
          <p:cNvPr id="4" name="AutoShape 2" descr="https://apis.mail.yahoo.com/ws/v3/mailboxes/@.id==VjN-J7pSyeMpj7CwpEXgsNBy5BGMJFCu46ETMzBljU840dM2oFyBLpYDe-UuCf17uf80QUsr11jrNRdnzTXZrgb-Mhh-J5C6LyUnkpuuSevalNc/messages/@.id==AFdulZhfWlybZPi1dAvDuMfrXG4/content/parts/@.id==2/thumbnail?appid=YMailNorrin&amp;downloadWhenThumbnailFails=true&amp;pid=2"/>
          <p:cNvSpPr>
            <a:spLocks noChangeAspect="1" noChangeArrowheads="1"/>
          </p:cNvSpPr>
          <p:nvPr/>
        </p:nvSpPr>
        <p:spPr bwMode="auto">
          <a:xfrm>
            <a:off x="1333778" y="2470819"/>
            <a:ext cx="45516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t="17394" b="17394"/>
          <a:stretch/>
        </p:blipFill>
        <p:spPr>
          <a:xfrm>
            <a:off x="610739" y="2016764"/>
            <a:ext cx="7607880" cy="3713448"/>
          </a:xfrm>
          <a:prstGeom prst="rect">
            <a:avLst/>
          </a:prstGeom>
          <a:ln>
            <a:noFill/>
          </a:ln>
          <a:effectLst>
            <a:softEdge rad="112500"/>
          </a:effectLst>
        </p:spPr>
      </p:pic>
      <p:pic>
        <p:nvPicPr>
          <p:cNvPr id="6" name="Picture 5">
            <a:extLst>
              <a:ext uri="{FF2B5EF4-FFF2-40B4-BE49-F238E27FC236}">
                <a16:creationId xmlns:a16="http://schemas.microsoft.com/office/drawing/2014/main" id="{75DC55FC-8C13-8F13-E278-D45D8D5A7238}"/>
              </a:ext>
            </a:extLst>
          </p:cNvPr>
          <p:cNvPicPr>
            <a:picLocks noChangeAspect="1"/>
          </p:cNvPicPr>
          <p:nvPr/>
        </p:nvPicPr>
        <p:blipFill>
          <a:blip r:embed="rId3"/>
          <a:srcRect l="-249" t="11145" r="249" b="14514"/>
          <a:stretch/>
        </p:blipFill>
        <p:spPr>
          <a:xfrm>
            <a:off x="637562" y="2016764"/>
            <a:ext cx="7822869" cy="40765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7749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Homework</a:t>
            </a:r>
          </a:p>
        </p:txBody>
      </p:sp>
      <p:sp>
        <p:nvSpPr>
          <p:cNvPr id="3" name="Content Placeholder 2"/>
          <p:cNvSpPr>
            <a:spLocks noGrp="1"/>
          </p:cNvSpPr>
          <p:nvPr>
            <p:ph idx="1"/>
          </p:nvPr>
        </p:nvSpPr>
        <p:spPr>
          <a:xfrm>
            <a:off x="467544" y="1268760"/>
            <a:ext cx="8229600" cy="4709160"/>
          </a:xfrm>
        </p:spPr>
        <p:txBody>
          <a:bodyPr>
            <a:normAutofit fontScale="92500" lnSpcReduction="20000"/>
          </a:bodyPr>
          <a:lstStyle/>
          <a:p>
            <a:pPr marL="137160" indent="0">
              <a:buNone/>
            </a:pPr>
            <a:r>
              <a:rPr lang="en-GB" dirty="0">
                <a:latin typeface="Comic Sans MS" pitchFamily="66" charset="0"/>
              </a:rPr>
              <a:t>Reading is our main homework in year 1.  </a:t>
            </a:r>
          </a:p>
          <a:p>
            <a:pPr marL="137160" indent="0">
              <a:buNone/>
            </a:pPr>
            <a:r>
              <a:rPr lang="en-GB" dirty="0">
                <a:latin typeface="Comic Sans MS" pitchFamily="66" charset="0"/>
              </a:rPr>
              <a:t>10 minutes every day is hugely beneficial and we would really encourage families to fit that in. Please write in the reading record when reading has taken place.</a:t>
            </a:r>
          </a:p>
          <a:p>
            <a:pPr marL="137160" indent="0">
              <a:buNone/>
            </a:pPr>
            <a:endParaRPr lang="en-GB" dirty="0">
              <a:latin typeface="Comic Sans MS" pitchFamily="66" charset="0"/>
            </a:endParaRPr>
          </a:p>
          <a:p>
            <a:pPr marL="137160" indent="0">
              <a:buNone/>
            </a:pPr>
            <a:r>
              <a:rPr lang="en-GB" dirty="0">
                <a:latin typeface="Comic Sans MS" pitchFamily="66" charset="0"/>
              </a:rPr>
              <a:t>In addition we will be sending home a phonics and tricky words sheet that have been taught that week. Please do practise with the children. </a:t>
            </a:r>
          </a:p>
          <a:p>
            <a:pPr marL="137160" indent="0">
              <a:buNone/>
            </a:pPr>
            <a:endParaRPr lang="en-GB" dirty="0">
              <a:latin typeface="Comic Sans MS" pitchFamily="66" charset="0"/>
            </a:endParaRPr>
          </a:p>
          <a:p>
            <a:pPr marL="137160" indent="0">
              <a:buNone/>
            </a:pPr>
            <a:endParaRPr lang="en-GB" dirty="0">
              <a:latin typeface="Comic Sans MS" pitchFamily="66" charset="0"/>
            </a:endParaRPr>
          </a:p>
          <a:p>
            <a:pPr marL="137160" indent="0">
              <a:buNone/>
            </a:pPr>
            <a:r>
              <a:rPr lang="en-GB" dirty="0">
                <a:latin typeface="Comic Sans MS" pitchFamily="66" charset="0"/>
              </a:rPr>
              <a:t>Website – </a:t>
            </a:r>
            <a:r>
              <a:rPr lang="en-GB" dirty="0">
                <a:latin typeface="Comic Sans MS" pitchFamily="66" charset="0"/>
                <a:hlinkClick r:id="rId3"/>
              </a:rPr>
              <a:t>www.sgcps.co.uk</a:t>
            </a:r>
            <a:r>
              <a:rPr lang="en-GB" dirty="0">
                <a:latin typeface="Comic Sans MS" pitchFamily="66" charset="0"/>
              </a:rPr>
              <a:t> </a:t>
            </a:r>
          </a:p>
        </p:txBody>
      </p:sp>
    </p:spTree>
    <p:extLst>
      <p:ext uri="{BB962C8B-B14F-4D97-AF65-F5344CB8AC3E}">
        <p14:creationId xmlns:p14="http://schemas.microsoft.com/office/powerpoint/2010/main" val="84823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0688"/>
            <a:ext cx="8229600" cy="1067544"/>
          </a:xfrm>
        </p:spPr>
        <p:txBody>
          <a:bodyPr/>
          <a:lstStyle/>
          <a:p>
            <a:r>
              <a:rPr lang="en-GB" dirty="0">
                <a:latin typeface="Comic Sans MS" pitchFamily="66" charset="0"/>
              </a:rPr>
              <a:t>Photos </a:t>
            </a:r>
          </a:p>
        </p:txBody>
      </p:sp>
      <p:sp>
        <p:nvSpPr>
          <p:cNvPr id="3" name="Subtitle 2"/>
          <p:cNvSpPr>
            <a:spLocks noGrp="1"/>
          </p:cNvSpPr>
          <p:nvPr>
            <p:ph type="subTitle" idx="1"/>
          </p:nvPr>
        </p:nvSpPr>
        <p:spPr>
          <a:xfrm>
            <a:off x="611560" y="1916832"/>
            <a:ext cx="7776864" cy="3167466"/>
          </a:xfrm>
        </p:spPr>
        <p:txBody>
          <a:bodyPr>
            <a:normAutofit lnSpcReduction="10000"/>
          </a:bodyPr>
          <a:lstStyle/>
          <a:p>
            <a:r>
              <a:rPr lang="en-GB" dirty="0">
                <a:latin typeface="Comic Sans MS" pitchFamily="66" charset="0"/>
              </a:rPr>
              <a:t>We do use photos as evidence in our books and do like to upload photos (without names) onto the website and social media to share the exciting events in year one.  </a:t>
            </a:r>
          </a:p>
          <a:p>
            <a:endParaRPr lang="en-GB" dirty="0">
              <a:latin typeface="Comic Sans MS" pitchFamily="66" charset="0"/>
            </a:endParaRPr>
          </a:p>
          <a:p>
            <a:r>
              <a:rPr lang="en-GB" dirty="0">
                <a:latin typeface="Comic Sans MS" pitchFamily="66" charset="0"/>
              </a:rPr>
              <a:t>If you are happy for this to happen, do please update any permission slips.  </a:t>
            </a:r>
          </a:p>
          <a:p>
            <a:endParaRPr lang="en-GB" dirty="0">
              <a:latin typeface="Comic Sans MS" pitchFamily="66" charset="0"/>
            </a:endParaRPr>
          </a:p>
        </p:txBody>
      </p:sp>
    </p:spTree>
    <p:extLst>
      <p:ext uri="{BB962C8B-B14F-4D97-AF65-F5344CB8AC3E}">
        <p14:creationId xmlns:p14="http://schemas.microsoft.com/office/powerpoint/2010/main" val="2846566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dirty="0">
                <a:latin typeface="Comic Sans MS" pitchFamily="66" charset="0"/>
              </a:rPr>
              <a:t>Please help us!</a:t>
            </a:r>
          </a:p>
        </p:txBody>
      </p:sp>
      <p:sp>
        <p:nvSpPr>
          <p:cNvPr id="3" name="Content Placeholder 2"/>
          <p:cNvSpPr>
            <a:spLocks noGrp="1"/>
          </p:cNvSpPr>
          <p:nvPr>
            <p:ph idx="1"/>
          </p:nvPr>
        </p:nvSpPr>
        <p:spPr>
          <a:xfrm>
            <a:off x="457200" y="980728"/>
            <a:ext cx="8229600" cy="5877272"/>
          </a:xfrm>
        </p:spPr>
        <p:txBody>
          <a:bodyPr>
            <a:normAutofit fontScale="70000" lnSpcReduction="20000"/>
          </a:bodyPr>
          <a:lstStyle/>
          <a:p>
            <a:r>
              <a:rPr lang="en-GB" dirty="0">
                <a:latin typeface="Comic Sans MS" pitchFamily="66" charset="0"/>
              </a:rPr>
              <a:t>Do share any concerns with us.</a:t>
            </a:r>
          </a:p>
          <a:p>
            <a:endParaRPr lang="en-GB" dirty="0">
              <a:latin typeface="Comic Sans MS" pitchFamily="66" charset="0"/>
            </a:endParaRPr>
          </a:p>
          <a:p>
            <a:r>
              <a:rPr lang="en-GB" dirty="0">
                <a:latin typeface="Comic Sans MS" pitchFamily="66" charset="0"/>
              </a:rPr>
              <a:t>Please label clothes, water bottles, lunch boxes, everything!</a:t>
            </a:r>
          </a:p>
          <a:p>
            <a:endParaRPr lang="en-GB" dirty="0">
              <a:latin typeface="Comic Sans MS" pitchFamily="66" charset="0"/>
            </a:endParaRPr>
          </a:p>
          <a:p>
            <a:r>
              <a:rPr lang="en-GB" dirty="0">
                <a:latin typeface="Comic Sans MS" pitchFamily="66" charset="0"/>
              </a:rPr>
              <a:t>Have spare clothes in their bags.  </a:t>
            </a:r>
          </a:p>
          <a:p>
            <a:pPr marL="137160" indent="0">
              <a:buNone/>
            </a:pPr>
            <a:endParaRPr lang="en-GB" dirty="0">
              <a:latin typeface="Comic Sans MS" pitchFamily="66" charset="0"/>
            </a:endParaRPr>
          </a:p>
          <a:p>
            <a:r>
              <a:rPr lang="en-GB" dirty="0">
                <a:latin typeface="Comic Sans MS" pitchFamily="66" charset="0"/>
              </a:rPr>
              <a:t>Please encourage your children to be independent and responsible for themselves and their things.</a:t>
            </a:r>
          </a:p>
          <a:p>
            <a:pPr marL="0" indent="0">
              <a:buFont typeface="Wingdings" pitchFamily="2" charset="2"/>
              <a:buNone/>
              <a:defRPr/>
            </a:pPr>
            <a:r>
              <a:rPr lang="en-GB" dirty="0">
                <a:latin typeface="Comic Sans MS" pitchFamily="66" charset="0"/>
              </a:rPr>
              <a:t> </a:t>
            </a:r>
            <a:endParaRPr lang="en-GB" altLang="en-US" dirty="0"/>
          </a:p>
          <a:p>
            <a:pPr>
              <a:defRPr/>
            </a:pPr>
            <a:r>
              <a:rPr lang="en-GB" altLang="en-US" dirty="0">
                <a:latin typeface="Comic Sans MS" pitchFamily="66" charset="0"/>
              </a:rPr>
              <a:t>Water bottles must be in school every day and labelled.  Only water in the classroom please.</a:t>
            </a:r>
          </a:p>
          <a:p>
            <a:pPr>
              <a:defRPr/>
            </a:pPr>
            <a:endParaRPr lang="en-GB" altLang="en-US" dirty="0">
              <a:latin typeface="Comic Sans MS" pitchFamily="66" charset="0"/>
            </a:endParaRPr>
          </a:p>
          <a:p>
            <a:pPr>
              <a:defRPr/>
            </a:pPr>
            <a:r>
              <a:rPr lang="en-GB" altLang="en-US" dirty="0">
                <a:latin typeface="Comic Sans MS" pitchFamily="66" charset="0"/>
              </a:rPr>
              <a:t>Fruit or vegetables are provided for snack but children may bring their own piece of fruit or vegetable if they wish. </a:t>
            </a:r>
          </a:p>
          <a:p>
            <a:pPr>
              <a:defRPr/>
            </a:pPr>
            <a:endParaRPr lang="en-GB" altLang="en-US" dirty="0">
              <a:latin typeface="Comic Sans MS" pitchFamily="66" charset="0"/>
            </a:endParaRPr>
          </a:p>
          <a:p>
            <a:pPr>
              <a:defRPr/>
            </a:pPr>
            <a:r>
              <a:rPr lang="en-GB" altLang="en-US" dirty="0">
                <a:latin typeface="Comic Sans MS" pitchFamily="66" charset="0"/>
              </a:rPr>
              <a:t>Lunch boxes must not contain nuts.  </a:t>
            </a:r>
          </a:p>
          <a:p>
            <a:pPr>
              <a:defRPr/>
            </a:pPr>
            <a:endParaRPr lang="en-GB" altLang="en-US" dirty="0">
              <a:latin typeface="Comic Sans MS" pitchFamily="66" charset="0"/>
            </a:endParaRPr>
          </a:p>
          <a:p>
            <a:pPr>
              <a:defRPr/>
            </a:pPr>
            <a:r>
              <a:rPr lang="en-GB" altLang="en-US" dirty="0">
                <a:latin typeface="Comic Sans MS" pitchFamily="66" charset="0"/>
              </a:rPr>
              <a:t>Home time – 3.10pm for Year 1.</a:t>
            </a:r>
          </a:p>
          <a:p>
            <a:pPr>
              <a:defRPr/>
            </a:pPr>
            <a:endParaRPr lang="en-GB" altLang="en-US"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192713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373E5-9346-A359-7CF2-78B19360D48D}"/>
              </a:ext>
            </a:extLst>
          </p:cNvPr>
          <p:cNvSpPr>
            <a:spLocks noGrp="1"/>
          </p:cNvSpPr>
          <p:nvPr>
            <p:ph idx="1"/>
          </p:nvPr>
        </p:nvSpPr>
        <p:spPr>
          <a:xfrm>
            <a:off x="457200" y="332656"/>
            <a:ext cx="8229600" cy="5976704"/>
          </a:xfrm>
        </p:spPr>
        <p:txBody>
          <a:bodyPr>
            <a:normAutofit/>
          </a:bodyPr>
          <a:lstStyle/>
          <a:p>
            <a:r>
              <a:rPr lang="en-GB" sz="2000" dirty="0">
                <a:latin typeface="Comic Sans MS" panose="030F0702030302020204" pitchFamily="66" charset="0"/>
              </a:rPr>
              <a:t>Ensure personal contact details are up to date in the office. </a:t>
            </a:r>
          </a:p>
          <a:p>
            <a:endParaRPr lang="en-GB" sz="2000" dirty="0">
              <a:latin typeface="Comic Sans MS" panose="030F0702030302020204" pitchFamily="66" charset="0"/>
            </a:endParaRPr>
          </a:p>
          <a:p>
            <a:r>
              <a:rPr lang="en-GB" sz="2000" dirty="0">
                <a:latin typeface="Comic Sans MS" panose="030F0702030302020204" pitchFamily="66" charset="0"/>
              </a:rPr>
              <a:t>Changes to end of day collection arrangements – Either let an adult know in the morning or email/phone the school office. </a:t>
            </a:r>
          </a:p>
          <a:p>
            <a:endParaRPr lang="en-GB" sz="2000" dirty="0">
              <a:latin typeface="Comic Sans MS" panose="030F0702030302020204" pitchFamily="66" charset="0"/>
            </a:endParaRPr>
          </a:p>
          <a:p>
            <a:r>
              <a:rPr lang="en-GB" sz="2000" dirty="0">
                <a:latin typeface="Comic Sans MS" panose="030F0702030302020204" pitchFamily="66" charset="0"/>
              </a:rPr>
              <a:t>Ensure children have a sun hat in their bag and a coat as our weather is so unpredictable!</a:t>
            </a:r>
          </a:p>
          <a:p>
            <a:endParaRPr lang="en-GB" sz="2000" dirty="0">
              <a:latin typeface="Comic Sans MS" panose="030F0702030302020204" pitchFamily="66" charset="0"/>
            </a:endParaRPr>
          </a:p>
          <a:p>
            <a:r>
              <a:rPr lang="en-GB" sz="2000" dirty="0">
                <a:latin typeface="Comic Sans MS" panose="030F0702030302020204" pitchFamily="66" charset="0"/>
              </a:rPr>
              <a:t>The children will become very tired as the term progresses, please send them to bed early!</a:t>
            </a:r>
          </a:p>
        </p:txBody>
      </p:sp>
    </p:spTree>
    <p:extLst>
      <p:ext uri="{BB962C8B-B14F-4D97-AF65-F5344CB8AC3E}">
        <p14:creationId xmlns:p14="http://schemas.microsoft.com/office/powerpoint/2010/main" val="172156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124744"/>
            <a:ext cx="6400800" cy="5184576"/>
          </a:xfrm>
        </p:spPr>
        <p:txBody>
          <a:bodyPr>
            <a:normAutofit fontScale="70000" lnSpcReduction="20000"/>
          </a:bodyPr>
          <a:lstStyle/>
          <a:p>
            <a:r>
              <a:rPr lang="en-GB" dirty="0">
                <a:latin typeface="Comic Sans MS" panose="030F0702030302020204" pitchFamily="66" charset="0"/>
              </a:rPr>
              <a:t>Punctuality – Working for punctuality points – Being late impacts on learning.  There are class </a:t>
            </a:r>
            <a:r>
              <a:rPr lang="en-GB">
                <a:latin typeface="Comic Sans MS" panose="030F0702030302020204" pitchFamily="66" charset="0"/>
              </a:rPr>
              <a:t>punctuality rewards!</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Attendance – We want to see you – However, remember it’s 48 hours off for sickness and diarrhoea.</a:t>
            </a:r>
          </a:p>
          <a:p>
            <a:endParaRPr lang="en-GB" dirty="0">
              <a:latin typeface="Comic Sans MS" panose="030F0702030302020204" pitchFamily="66" charset="0"/>
            </a:endParaRPr>
          </a:p>
          <a:p>
            <a:r>
              <a:rPr lang="en-GB" dirty="0">
                <a:latin typeface="Comic Sans MS" panose="030F0702030302020204" pitchFamily="66" charset="0"/>
              </a:rPr>
              <a:t>Communicating – Please communicate through the office where all information is passed on, I will get back to you as soon as I can. </a:t>
            </a:r>
          </a:p>
          <a:p>
            <a:endParaRPr lang="en-GB" dirty="0">
              <a:latin typeface="Comic Sans MS" panose="030F0702030302020204" pitchFamily="66" charset="0"/>
            </a:endParaRPr>
          </a:p>
          <a:p>
            <a:r>
              <a:rPr lang="en-GB" dirty="0">
                <a:latin typeface="Comic Sans MS" panose="030F0702030302020204" pitchFamily="66" charset="0"/>
              </a:rPr>
              <a:t>School Uniform – Uniform changes are indicated on news letters and on the school website. Please label everything!</a:t>
            </a:r>
          </a:p>
          <a:p>
            <a:endParaRPr lang="en-GB" dirty="0">
              <a:latin typeface="Comic Sans MS" panose="030F0702030302020204" pitchFamily="66" charset="0"/>
            </a:endParaRPr>
          </a:p>
          <a:p>
            <a:r>
              <a:rPr lang="en-GB" dirty="0">
                <a:latin typeface="Comic Sans MS" panose="030F0702030302020204" pitchFamily="66" charset="0"/>
              </a:rPr>
              <a:t>Please ensure children have coats in school.</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337888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Topics</a:t>
            </a:r>
          </a:p>
        </p:txBody>
      </p:sp>
      <p:sp>
        <p:nvSpPr>
          <p:cNvPr id="3" name="Content Placeholder 2"/>
          <p:cNvSpPr>
            <a:spLocks noGrp="1"/>
          </p:cNvSpPr>
          <p:nvPr>
            <p:ph idx="1"/>
          </p:nvPr>
        </p:nvSpPr>
        <p:spPr/>
        <p:txBody>
          <a:bodyPr>
            <a:normAutofit/>
          </a:bodyPr>
          <a:lstStyle/>
          <a:p>
            <a:r>
              <a:rPr lang="en-GB" dirty="0">
                <a:latin typeface="Comic Sans MS" pitchFamily="66" charset="0"/>
              </a:rPr>
              <a:t>We are currently looking at ‘All about me’.</a:t>
            </a:r>
          </a:p>
          <a:p>
            <a:endParaRPr lang="en-GB" dirty="0">
              <a:latin typeface="Comic Sans MS" pitchFamily="66" charset="0"/>
            </a:endParaRPr>
          </a:p>
          <a:p>
            <a:r>
              <a:rPr lang="en-GB" dirty="0">
                <a:latin typeface="Comic Sans MS" pitchFamily="66" charset="0"/>
              </a:rPr>
              <a:t>Our R.E. topic is currently all about Creation.</a:t>
            </a:r>
          </a:p>
          <a:p>
            <a:endParaRPr lang="en-GB" dirty="0">
              <a:latin typeface="Comic Sans MS" pitchFamily="66" charset="0"/>
            </a:endParaRPr>
          </a:p>
          <a:p>
            <a:pPr algn="ctr"/>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347655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Year 1  </a:t>
            </a:r>
          </a:p>
        </p:txBody>
      </p:sp>
      <p:sp>
        <p:nvSpPr>
          <p:cNvPr id="3" name="Content Placeholder 2"/>
          <p:cNvSpPr>
            <a:spLocks noGrp="1"/>
          </p:cNvSpPr>
          <p:nvPr>
            <p:ph idx="1"/>
          </p:nvPr>
        </p:nvSpPr>
        <p:spPr>
          <a:xfrm>
            <a:off x="457200" y="2064559"/>
            <a:ext cx="8229600" cy="4709160"/>
          </a:xfrm>
        </p:spPr>
        <p:txBody>
          <a:bodyPr/>
          <a:lstStyle/>
          <a:p>
            <a:pPr marL="0" indent="0">
              <a:buNone/>
            </a:pPr>
            <a:r>
              <a:rPr lang="en-GB" dirty="0">
                <a:latin typeface="Comic Sans MS" panose="030F0702030302020204" pitchFamily="66" charset="0"/>
              </a:rPr>
              <a:t>We are going to have a fun filled year with opportunities for all to shine.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Supporting your child and the year 1 team will ensure we can all be the best we can be.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Thank you for coming and listening, any questions please feel free to email the office and I will get back to you as soon as I can. </a:t>
            </a:r>
          </a:p>
          <a:p>
            <a:endParaRPr lang="en-GB" dirty="0"/>
          </a:p>
        </p:txBody>
      </p:sp>
      <p:pic>
        <p:nvPicPr>
          <p:cNvPr id="4" name="Picture 2" descr="See the source image">
            <a:extLst>
              <a:ext uri="{FF2B5EF4-FFF2-40B4-BE49-F238E27FC236}">
                <a16:creationId xmlns:a16="http://schemas.microsoft.com/office/drawing/2014/main" id="{9BBA43E3-1736-46A6-95E0-AFD9D045E08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756416">
            <a:off x="6322027" y="375031"/>
            <a:ext cx="2566991" cy="1803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6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cap="none" dirty="0">
                <a:latin typeface="Comic Sans MS" pitchFamily="66" charset="0"/>
              </a:rPr>
              <a:t>Thank you for coming to our parent meeting.  </a:t>
            </a:r>
          </a:p>
        </p:txBody>
      </p:sp>
    </p:spTree>
    <p:extLst>
      <p:ext uri="{BB962C8B-B14F-4D97-AF65-F5344CB8AC3E}">
        <p14:creationId xmlns:p14="http://schemas.microsoft.com/office/powerpoint/2010/main" val="394799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400640"/>
          </a:xfrm>
        </p:spPr>
        <p:txBody>
          <a:bodyPr>
            <a:normAutofit/>
          </a:bodyPr>
          <a:lstStyle/>
          <a:p>
            <a:pPr marL="137160" indent="0">
              <a:buNone/>
            </a:pPr>
            <a:r>
              <a:rPr lang="en-GB" b="1" dirty="0">
                <a:latin typeface="Comic Sans MS" pitchFamily="66" charset="0"/>
              </a:rPr>
              <a:t>Staff in Year One</a:t>
            </a:r>
            <a:endParaRPr lang="en-GB" dirty="0">
              <a:latin typeface="Comic Sans MS" pitchFamily="66" charset="0"/>
            </a:endParaRPr>
          </a:p>
          <a:p>
            <a:pPr marL="137160" indent="0">
              <a:buNone/>
            </a:pPr>
            <a:r>
              <a:rPr lang="en-GB" dirty="0">
                <a:latin typeface="Comic Sans MS" pitchFamily="66" charset="0"/>
              </a:rPr>
              <a:t>Class Teacher -  </a:t>
            </a:r>
            <a:r>
              <a:rPr lang="en-GB" b="1" dirty="0">
                <a:latin typeface="Comic Sans MS" pitchFamily="66" charset="0"/>
              </a:rPr>
              <a:t>Mrs Stannard</a:t>
            </a:r>
          </a:p>
          <a:p>
            <a:pPr marL="137160" indent="0">
              <a:buNone/>
            </a:pPr>
            <a:endParaRPr lang="en-GB" dirty="0">
              <a:latin typeface="Comic Sans MS" pitchFamily="66" charset="0"/>
            </a:endParaRPr>
          </a:p>
          <a:p>
            <a:pPr marL="137160" indent="0">
              <a:buNone/>
            </a:pPr>
            <a:r>
              <a:rPr lang="en-GB" dirty="0">
                <a:latin typeface="Comic Sans MS" pitchFamily="66" charset="0"/>
              </a:rPr>
              <a:t>Teaching Assistant– </a:t>
            </a:r>
          </a:p>
          <a:p>
            <a:pPr marL="137160" indent="0">
              <a:buNone/>
            </a:pPr>
            <a:r>
              <a:rPr lang="en-GB" b="1" dirty="0">
                <a:latin typeface="Comic Sans MS" pitchFamily="66" charset="0"/>
              </a:rPr>
              <a:t>Mrs Sapsford</a:t>
            </a:r>
          </a:p>
          <a:p>
            <a:pPr marL="137160" indent="0">
              <a:buNone/>
            </a:pPr>
            <a:r>
              <a:rPr lang="en-GB" b="1" dirty="0">
                <a:latin typeface="Comic Sans MS" pitchFamily="66" charset="0"/>
              </a:rPr>
              <a:t>Miss Coyne</a:t>
            </a:r>
          </a:p>
          <a:p>
            <a:pPr marL="137160" indent="0">
              <a:buNone/>
            </a:pPr>
            <a:r>
              <a:rPr lang="en-GB" b="1" dirty="0">
                <a:latin typeface="Comic Sans MS" pitchFamily="66" charset="0"/>
              </a:rPr>
              <a:t>Mrs Stoner</a:t>
            </a:r>
          </a:p>
          <a:p>
            <a:pPr marL="137160" indent="0">
              <a:buNone/>
            </a:pPr>
            <a:endParaRPr lang="en-GB" dirty="0">
              <a:latin typeface="Comic Sans MS" pitchFamily="66" charset="0"/>
            </a:endParaRPr>
          </a:p>
          <a:p>
            <a:pPr marL="137160" indent="0">
              <a:buNone/>
            </a:pPr>
            <a:r>
              <a:rPr lang="en-GB" dirty="0">
                <a:latin typeface="Comic Sans MS" pitchFamily="66" charset="0"/>
              </a:rPr>
              <a:t>PPA cover -  </a:t>
            </a:r>
            <a:r>
              <a:rPr lang="en-GB" b="1" dirty="0">
                <a:latin typeface="Comic Sans MS" pitchFamily="66" charset="0"/>
              </a:rPr>
              <a:t>Mrs Arnold</a:t>
            </a:r>
          </a:p>
          <a:p>
            <a:pPr marL="137160" indent="0">
              <a:buNone/>
            </a:pPr>
            <a:r>
              <a:rPr lang="en-GB" dirty="0">
                <a:latin typeface="Comic Sans MS" pitchFamily="66" charset="0"/>
              </a:rPr>
              <a:t>Science</a:t>
            </a:r>
            <a:r>
              <a:rPr lang="en-GB" b="1" dirty="0">
                <a:latin typeface="Comic Sans MS" pitchFamily="66" charset="0"/>
              </a:rPr>
              <a:t> – Mrs Bracknell</a:t>
            </a:r>
          </a:p>
          <a:p>
            <a:pPr marL="137160" indent="0">
              <a:buNone/>
            </a:pPr>
            <a:endParaRPr lang="en-GB" dirty="0">
              <a:latin typeface="Comic Sans MS" pitchFamily="66" charset="0"/>
            </a:endParaRPr>
          </a:p>
          <a:p>
            <a:pPr marL="137160" indent="0">
              <a:buNone/>
            </a:pPr>
            <a:endParaRPr lang="en-GB" dirty="0">
              <a:latin typeface="Comic Sans MS" pitchFamily="66" charset="0"/>
            </a:endParaRPr>
          </a:p>
          <a:p>
            <a:endParaRPr lang="en-GB" dirty="0"/>
          </a:p>
        </p:txBody>
      </p:sp>
      <p:pic>
        <p:nvPicPr>
          <p:cNvPr id="4" name="Picture 3">
            <a:extLst>
              <a:ext uri="{FF2B5EF4-FFF2-40B4-BE49-F238E27FC236}">
                <a16:creationId xmlns:a16="http://schemas.microsoft.com/office/drawing/2014/main" id="{8A5AC136-5E01-77FE-123A-3F46FAD83AB4}"/>
              </a:ext>
            </a:extLst>
          </p:cNvPr>
          <p:cNvPicPr>
            <a:picLocks noChangeAspect="1"/>
          </p:cNvPicPr>
          <p:nvPr/>
        </p:nvPicPr>
        <p:blipFill>
          <a:blip r:embed="rId2"/>
          <a:srcRect l="42912" t="50000" r="44488" b="24500"/>
          <a:stretch/>
        </p:blipFill>
        <p:spPr>
          <a:xfrm>
            <a:off x="6166746" y="908720"/>
            <a:ext cx="1312066" cy="1394070"/>
          </a:xfrm>
          <a:prstGeom prst="rect">
            <a:avLst/>
          </a:prstGeom>
        </p:spPr>
      </p:pic>
      <p:pic>
        <p:nvPicPr>
          <p:cNvPr id="8" name="Picture 7">
            <a:extLst>
              <a:ext uri="{FF2B5EF4-FFF2-40B4-BE49-F238E27FC236}">
                <a16:creationId xmlns:a16="http://schemas.microsoft.com/office/drawing/2014/main" id="{CE10F0EB-4103-0ECC-706A-A11BA38D9D87}"/>
              </a:ext>
            </a:extLst>
          </p:cNvPr>
          <p:cNvPicPr>
            <a:picLocks noChangeAspect="1"/>
          </p:cNvPicPr>
          <p:nvPr/>
        </p:nvPicPr>
        <p:blipFill>
          <a:blip r:embed="rId3"/>
          <a:srcRect l="63387" t="39812" r="24013" b="35669"/>
          <a:stretch/>
        </p:blipFill>
        <p:spPr>
          <a:xfrm>
            <a:off x="7086782" y="4802734"/>
            <a:ext cx="1246819" cy="1324745"/>
          </a:xfrm>
          <a:prstGeom prst="rect">
            <a:avLst/>
          </a:prstGeom>
        </p:spPr>
      </p:pic>
      <p:pic>
        <p:nvPicPr>
          <p:cNvPr id="10" name="Picture 9">
            <a:extLst>
              <a:ext uri="{FF2B5EF4-FFF2-40B4-BE49-F238E27FC236}">
                <a16:creationId xmlns:a16="http://schemas.microsoft.com/office/drawing/2014/main" id="{1924096C-633E-F561-1AD4-53E25049972D}"/>
              </a:ext>
            </a:extLst>
          </p:cNvPr>
          <p:cNvPicPr>
            <a:picLocks noChangeAspect="1"/>
          </p:cNvPicPr>
          <p:nvPr/>
        </p:nvPicPr>
        <p:blipFill>
          <a:blip r:embed="rId4"/>
          <a:srcRect l="42913" t="26000" r="44487" b="50000"/>
          <a:stretch/>
        </p:blipFill>
        <p:spPr>
          <a:xfrm>
            <a:off x="5340165" y="4827105"/>
            <a:ext cx="1324744" cy="1324744"/>
          </a:xfrm>
          <a:prstGeom prst="rect">
            <a:avLst/>
          </a:prstGeom>
        </p:spPr>
      </p:pic>
      <p:pic>
        <p:nvPicPr>
          <p:cNvPr id="12" name="Picture 11">
            <a:extLst>
              <a:ext uri="{FF2B5EF4-FFF2-40B4-BE49-F238E27FC236}">
                <a16:creationId xmlns:a16="http://schemas.microsoft.com/office/drawing/2014/main" id="{4032F732-7B92-7DCA-B8AA-981D10BBA6CA}"/>
              </a:ext>
            </a:extLst>
          </p:cNvPr>
          <p:cNvPicPr>
            <a:picLocks noChangeAspect="1"/>
          </p:cNvPicPr>
          <p:nvPr/>
        </p:nvPicPr>
        <p:blipFill>
          <a:blip r:embed="rId5"/>
          <a:srcRect l="24013" t="41000" r="64175" b="36500"/>
          <a:stretch/>
        </p:blipFill>
        <p:spPr>
          <a:xfrm>
            <a:off x="4728098" y="2703091"/>
            <a:ext cx="1224135" cy="1224135"/>
          </a:xfrm>
          <a:prstGeom prst="rect">
            <a:avLst/>
          </a:prstGeom>
        </p:spPr>
      </p:pic>
      <p:pic>
        <p:nvPicPr>
          <p:cNvPr id="5" name="Picture 4">
            <a:extLst>
              <a:ext uri="{FF2B5EF4-FFF2-40B4-BE49-F238E27FC236}">
                <a16:creationId xmlns:a16="http://schemas.microsoft.com/office/drawing/2014/main" id="{2D9BE126-88E4-F3BB-DDA9-3A6B9DCE59AA}"/>
              </a:ext>
            </a:extLst>
          </p:cNvPr>
          <p:cNvPicPr>
            <a:picLocks noChangeAspect="1"/>
          </p:cNvPicPr>
          <p:nvPr/>
        </p:nvPicPr>
        <p:blipFill>
          <a:blip r:embed="rId6"/>
          <a:srcRect l="25587" t="24500" r="65750" b="59000"/>
          <a:stretch/>
        </p:blipFill>
        <p:spPr>
          <a:xfrm>
            <a:off x="6246023" y="2997395"/>
            <a:ext cx="1151687" cy="1151686"/>
          </a:xfrm>
          <a:prstGeom prst="rect">
            <a:avLst/>
          </a:prstGeom>
        </p:spPr>
      </p:pic>
      <p:pic>
        <p:nvPicPr>
          <p:cNvPr id="7" name="Picture 6">
            <a:extLst>
              <a:ext uri="{FF2B5EF4-FFF2-40B4-BE49-F238E27FC236}">
                <a16:creationId xmlns:a16="http://schemas.microsoft.com/office/drawing/2014/main" id="{D75FD622-CF2C-16E1-E051-8B1F9D963A19}"/>
              </a:ext>
            </a:extLst>
          </p:cNvPr>
          <p:cNvPicPr>
            <a:picLocks noChangeAspect="1"/>
          </p:cNvPicPr>
          <p:nvPr/>
        </p:nvPicPr>
        <p:blipFill>
          <a:blip r:embed="rId7"/>
          <a:srcRect l="44488" t="50000" r="45029" b="24500"/>
          <a:stretch/>
        </p:blipFill>
        <p:spPr>
          <a:xfrm>
            <a:off x="7710192" y="2997395"/>
            <a:ext cx="901846" cy="1151686"/>
          </a:xfrm>
          <a:prstGeom prst="rect">
            <a:avLst/>
          </a:prstGeom>
        </p:spPr>
      </p:pic>
    </p:spTree>
    <p:extLst>
      <p:ext uri="{BB962C8B-B14F-4D97-AF65-F5344CB8AC3E}">
        <p14:creationId xmlns:p14="http://schemas.microsoft.com/office/powerpoint/2010/main" val="195275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2276872"/>
            <a:ext cx="7992888" cy="4032448"/>
          </a:xfrm>
        </p:spPr>
        <p:txBody>
          <a:bodyPr>
            <a:normAutofit fontScale="85000" lnSpcReduction="20000"/>
          </a:bodyPr>
          <a:lstStyle/>
          <a:p>
            <a:r>
              <a:rPr lang="en-GB" dirty="0">
                <a:latin typeface="Comic Sans MS" panose="030F0702030302020204" pitchFamily="66" charset="0"/>
              </a:rPr>
              <a:t>A positive relationship between home and school is crucial. </a:t>
            </a:r>
          </a:p>
          <a:p>
            <a:endParaRPr lang="en-GB" dirty="0">
              <a:latin typeface="Comic Sans MS" panose="030F0702030302020204" pitchFamily="66" charset="0"/>
            </a:endParaRPr>
          </a:p>
          <a:p>
            <a:r>
              <a:rPr lang="en-GB" dirty="0">
                <a:latin typeface="Comic Sans MS" panose="030F0702030302020204" pitchFamily="66" charset="0"/>
              </a:rPr>
              <a:t>Throughout the year there will be parent meetings.</a:t>
            </a:r>
          </a:p>
          <a:p>
            <a:endParaRPr lang="en-GB" dirty="0">
              <a:latin typeface="Comic Sans MS" panose="030F0702030302020204" pitchFamily="66" charset="0"/>
            </a:endParaRPr>
          </a:p>
          <a:p>
            <a:r>
              <a:rPr lang="en-GB" dirty="0">
                <a:latin typeface="Comic Sans MS" panose="030F0702030302020204" pitchFamily="66" charset="0"/>
              </a:rPr>
              <a:t>All children are individuals and encouraged to be the best they can be.</a:t>
            </a:r>
          </a:p>
          <a:p>
            <a:endParaRPr lang="en-GB" dirty="0">
              <a:latin typeface="Comic Sans MS" panose="030F0702030302020204" pitchFamily="66" charset="0"/>
            </a:endParaRPr>
          </a:p>
          <a:p>
            <a:r>
              <a:rPr lang="en-GB" dirty="0">
                <a:latin typeface="Comic Sans MS" panose="030F0702030302020204" pitchFamily="66" charset="0"/>
              </a:rPr>
              <a:t>Children are rewarded through: House points, Head teacher awards, Celebration assemblies, Artist of the month, Reading awards and Sports awards.</a:t>
            </a:r>
          </a:p>
          <a:p>
            <a:endParaRPr lang="en-GB" dirty="0">
              <a:latin typeface="Comic Sans MS" panose="030F0702030302020204" pitchFamily="66" charset="0"/>
            </a:endParaRPr>
          </a:p>
        </p:txBody>
      </p:sp>
      <p:pic>
        <p:nvPicPr>
          <p:cNvPr id="4" name="Picture 2" descr="See the source image">
            <a:extLst>
              <a:ext uri="{FF2B5EF4-FFF2-40B4-BE49-F238E27FC236}">
                <a16:creationId xmlns:a16="http://schemas.microsoft.com/office/drawing/2014/main" id="{7A8FB2C9-5218-4148-A696-BFFB1B151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131" y="548680"/>
            <a:ext cx="6843713" cy="1561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27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Rewards!</a:t>
            </a:r>
          </a:p>
        </p:txBody>
      </p:sp>
      <p:sp>
        <p:nvSpPr>
          <p:cNvPr id="3" name="Content Placeholder 2"/>
          <p:cNvSpPr>
            <a:spLocks noGrp="1"/>
          </p:cNvSpPr>
          <p:nvPr>
            <p:ph idx="1"/>
          </p:nvPr>
        </p:nvSpPr>
        <p:spPr>
          <a:xfrm>
            <a:off x="395536" y="1412776"/>
            <a:ext cx="8229600" cy="4896544"/>
          </a:xfrm>
        </p:spPr>
        <p:txBody>
          <a:bodyPr>
            <a:normAutofit fontScale="77500" lnSpcReduction="20000"/>
          </a:bodyPr>
          <a:lstStyle/>
          <a:p>
            <a:r>
              <a:rPr lang="en-GB" dirty="0">
                <a:latin typeface="Comic Sans MS" pitchFamily="66" charset="0"/>
              </a:rPr>
              <a:t>Star of the Day – A star of the day is chosen every day for various reasons.  We award a sticker as well as having their photo up on the board.  Stars of the day get to sit on the special chair, have special jobs to do and are always first in the line! </a:t>
            </a:r>
          </a:p>
          <a:p>
            <a:endParaRPr lang="en-GB" dirty="0">
              <a:latin typeface="Comic Sans MS" pitchFamily="66" charset="0"/>
            </a:endParaRPr>
          </a:p>
          <a:p>
            <a:r>
              <a:rPr lang="en-GB" dirty="0" err="1">
                <a:latin typeface="Comic Sans MS" pitchFamily="66" charset="0"/>
              </a:rPr>
              <a:t>Pom</a:t>
            </a:r>
            <a:r>
              <a:rPr lang="en-GB" dirty="0">
                <a:latin typeface="Comic Sans MS" pitchFamily="66" charset="0"/>
              </a:rPr>
              <a:t> </a:t>
            </a:r>
            <a:r>
              <a:rPr lang="en-GB" dirty="0" err="1">
                <a:latin typeface="Comic Sans MS" pitchFamily="66" charset="0"/>
              </a:rPr>
              <a:t>poms</a:t>
            </a:r>
            <a:r>
              <a:rPr lang="en-GB" dirty="0">
                <a:latin typeface="Comic Sans MS" pitchFamily="66" charset="0"/>
              </a:rPr>
              <a:t> in buckets - </a:t>
            </a:r>
            <a:r>
              <a:rPr lang="en-GB" dirty="0" err="1">
                <a:latin typeface="Comic Sans MS" pitchFamily="66" charset="0"/>
              </a:rPr>
              <a:t>Poms</a:t>
            </a:r>
            <a:r>
              <a:rPr lang="en-GB" dirty="0">
                <a:latin typeface="Comic Sans MS" pitchFamily="66" charset="0"/>
              </a:rPr>
              <a:t> </a:t>
            </a:r>
            <a:r>
              <a:rPr lang="en-GB" dirty="0" err="1">
                <a:latin typeface="Comic Sans MS" pitchFamily="66" charset="0"/>
              </a:rPr>
              <a:t>poms</a:t>
            </a:r>
            <a:r>
              <a:rPr lang="en-GB" dirty="0">
                <a:latin typeface="Comic Sans MS" pitchFamily="66" charset="0"/>
              </a:rPr>
              <a:t> are awarded in year 1.  This can be for excellent work, trying hard, persevering, being kind etc.  The list goes on!  When the bucket is full the children get to choose a special voucher which will go home with them.  </a:t>
            </a:r>
          </a:p>
          <a:p>
            <a:endParaRPr lang="en-GB" dirty="0">
              <a:latin typeface="Comic Sans MS" pitchFamily="66" charset="0"/>
            </a:endParaRPr>
          </a:p>
          <a:p>
            <a:r>
              <a:rPr lang="en-GB" dirty="0">
                <a:latin typeface="Comic Sans MS" pitchFamily="66" charset="0"/>
              </a:rPr>
              <a:t>For every </a:t>
            </a:r>
            <a:r>
              <a:rPr lang="en-GB" dirty="0" err="1">
                <a:latin typeface="Comic Sans MS" pitchFamily="66" charset="0"/>
              </a:rPr>
              <a:t>pom</a:t>
            </a:r>
            <a:r>
              <a:rPr lang="en-GB" dirty="0">
                <a:latin typeface="Comic Sans MS" pitchFamily="66" charset="0"/>
              </a:rPr>
              <a:t> </a:t>
            </a:r>
            <a:r>
              <a:rPr lang="en-GB" dirty="0" err="1">
                <a:latin typeface="Comic Sans MS" pitchFamily="66" charset="0"/>
              </a:rPr>
              <a:t>pom</a:t>
            </a:r>
            <a:r>
              <a:rPr lang="en-GB" dirty="0">
                <a:latin typeface="Comic Sans MS" pitchFamily="66" charset="0"/>
              </a:rPr>
              <a:t> there is a house point awarded. </a:t>
            </a:r>
          </a:p>
          <a:p>
            <a:endParaRPr lang="en-GB" dirty="0">
              <a:latin typeface="Comic Sans MS" pitchFamily="66" charset="0"/>
            </a:endParaRPr>
          </a:p>
          <a:p>
            <a:r>
              <a:rPr lang="en-GB" dirty="0">
                <a:latin typeface="Comic Sans MS" pitchFamily="66" charset="0"/>
              </a:rPr>
              <a:t>We have a ‘Wow Work’ board where special work is on display. </a:t>
            </a:r>
          </a:p>
          <a:p>
            <a:endParaRPr lang="en-GB" dirty="0">
              <a:latin typeface="Comic Sans MS" pitchFamily="66" charset="0"/>
            </a:endParaRPr>
          </a:p>
          <a:p>
            <a:endParaRPr lang="en-GB" dirty="0">
              <a:latin typeface="Comic Sans MS" pitchFamily="66" charset="0"/>
            </a:endParaRPr>
          </a:p>
          <a:p>
            <a:endParaRPr lang="en-GB" dirty="0">
              <a:latin typeface="Comic Sans MS" pitchFamily="66" charset="0"/>
            </a:endParaRPr>
          </a:p>
        </p:txBody>
      </p:sp>
    </p:spTree>
    <p:extLst>
      <p:ext uri="{BB962C8B-B14F-4D97-AF65-F5344CB8AC3E}">
        <p14:creationId xmlns:p14="http://schemas.microsoft.com/office/powerpoint/2010/main" val="28179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READING</a:t>
            </a:r>
          </a:p>
        </p:txBody>
      </p:sp>
      <p:sp>
        <p:nvSpPr>
          <p:cNvPr id="3" name="Content Placeholder 2"/>
          <p:cNvSpPr>
            <a:spLocks noGrp="1"/>
          </p:cNvSpPr>
          <p:nvPr>
            <p:ph idx="1"/>
          </p:nvPr>
        </p:nvSpPr>
        <p:spPr>
          <a:xfrm>
            <a:off x="467544" y="1196752"/>
            <a:ext cx="8229600" cy="4709160"/>
          </a:xfrm>
        </p:spPr>
        <p:txBody>
          <a:bodyPr>
            <a:normAutofit fontScale="85000" lnSpcReduction="10000"/>
          </a:bodyPr>
          <a:lstStyle/>
          <a:p>
            <a:r>
              <a:rPr lang="en-GB" dirty="0">
                <a:latin typeface="Comic Sans MS" pitchFamily="66" charset="0"/>
              </a:rPr>
              <a:t>Every child will read in a group practise reading session 3 times a week.  In year 1 our books will go home on a Wednesday and we ask that they are returned the following Wednesday.  A sharing book will also be chosen by the children to read at home. </a:t>
            </a:r>
          </a:p>
          <a:p>
            <a:endParaRPr lang="en-GB" dirty="0">
              <a:latin typeface="Comic Sans MS" pitchFamily="66" charset="0"/>
            </a:endParaRPr>
          </a:p>
          <a:p>
            <a:r>
              <a:rPr lang="en-GB" dirty="0">
                <a:latin typeface="Comic Sans MS" pitchFamily="66" charset="0"/>
              </a:rPr>
              <a:t>Please make sure you write in the reading record so that we can count the reads.  It is really helpful to have a comment about your child’s reading.  School staff use a red pen so it would be really helpful if you could use an alternative colour. </a:t>
            </a:r>
          </a:p>
          <a:p>
            <a:endParaRPr lang="en-GB" dirty="0">
              <a:latin typeface="Comic Sans MS" pitchFamily="66" charset="0"/>
            </a:endParaRPr>
          </a:p>
          <a:p>
            <a:r>
              <a:rPr lang="en-GB" dirty="0">
                <a:latin typeface="Comic Sans MS" pitchFamily="66" charset="0"/>
              </a:rPr>
              <a:t>Reads will be counted from the 8</a:t>
            </a:r>
            <a:r>
              <a:rPr lang="en-GB" baseline="30000" dirty="0">
                <a:latin typeface="Comic Sans MS" pitchFamily="66" charset="0"/>
              </a:rPr>
              <a:t>th</a:t>
            </a:r>
            <a:r>
              <a:rPr lang="en-GB" dirty="0">
                <a:latin typeface="Comic Sans MS" pitchFamily="66" charset="0"/>
              </a:rPr>
              <a:t> September.</a:t>
            </a:r>
          </a:p>
        </p:txBody>
      </p:sp>
    </p:spTree>
    <p:extLst>
      <p:ext uri="{BB962C8B-B14F-4D97-AF65-F5344CB8AC3E}">
        <p14:creationId xmlns:p14="http://schemas.microsoft.com/office/powerpoint/2010/main" val="149877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Phonics</a:t>
            </a:r>
          </a:p>
        </p:txBody>
      </p:sp>
      <p:sp>
        <p:nvSpPr>
          <p:cNvPr id="3" name="Content Placeholder 2"/>
          <p:cNvSpPr>
            <a:spLocks noGrp="1"/>
          </p:cNvSpPr>
          <p:nvPr>
            <p:ph idx="1"/>
          </p:nvPr>
        </p:nvSpPr>
        <p:spPr/>
        <p:txBody>
          <a:bodyPr>
            <a:normAutofit fontScale="85000" lnSpcReduction="20000"/>
          </a:bodyPr>
          <a:lstStyle/>
          <a:p>
            <a:r>
              <a:rPr lang="en-GB" dirty="0">
                <a:latin typeface="Comic Sans MS" pitchFamily="66" charset="0"/>
              </a:rPr>
              <a:t>We are continuing with our Little </a:t>
            </a:r>
            <a:r>
              <a:rPr lang="en-GB" dirty="0" err="1">
                <a:latin typeface="Comic Sans MS" pitchFamily="66" charset="0"/>
              </a:rPr>
              <a:t>Wandle</a:t>
            </a:r>
            <a:r>
              <a:rPr lang="en-GB" dirty="0">
                <a:latin typeface="Comic Sans MS" pitchFamily="66" charset="0"/>
              </a:rPr>
              <a:t> reading and phonics scheme.  Reading groups take place on a Monday, Tuesday and Wednesday in Year One.  Books will go home every Wednesday.  It is helpful to have books in children’s bags every day as we will try to fit in extra reading whenever we have an opportunity!  </a:t>
            </a:r>
          </a:p>
          <a:p>
            <a:endParaRPr lang="en-GB" dirty="0">
              <a:latin typeface="Comic Sans MS" pitchFamily="66" charset="0"/>
            </a:endParaRPr>
          </a:p>
          <a:p>
            <a:r>
              <a:rPr lang="en-GB" dirty="0">
                <a:latin typeface="Comic Sans MS" pitchFamily="66" charset="0"/>
              </a:rPr>
              <a:t>Phonics is taught daily, currently in two different groups.  Phonics assessments take place half termly.</a:t>
            </a:r>
          </a:p>
          <a:p>
            <a:pPr marL="137160" indent="0">
              <a:buNone/>
            </a:pPr>
            <a:endParaRPr lang="en-GB" dirty="0">
              <a:latin typeface="Comic Sans MS" pitchFamily="66" charset="0"/>
            </a:endParaRPr>
          </a:p>
          <a:p>
            <a:r>
              <a:rPr lang="en-GB" dirty="0">
                <a:latin typeface="Comic Sans MS" pitchFamily="66" charset="0"/>
              </a:rPr>
              <a:t>Phonics Screening will be in June next year. More information for parents will be available a little closer to the time. </a:t>
            </a:r>
          </a:p>
          <a:p>
            <a:endParaRPr lang="en-GB" dirty="0"/>
          </a:p>
        </p:txBody>
      </p:sp>
    </p:spTree>
    <p:extLst>
      <p:ext uri="{BB962C8B-B14F-4D97-AF65-F5344CB8AC3E}">
        <p14:creationId xmlns:p14="http://schemas.microsoft.com/office/powerpoint/2010/main" val="1567404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Behaviour</a:t>
            </a:r>
          </a:p>
        </p:txBody>
      </p:sp>
      <p:sp>
        <p:nvSpPr>
          <p:cNvPr id="3" name="Content Placeholder 2"/>
          <p:cNvSpPr>
            <a:spLocks noGrp="1"/>
          </p:cNvSpPr>
          <p:nvPr>
            <p:ph idx="1"/>
          </p:nvPr>
        </p:nvSpPr>
        <p:spPr/>
        <p:txBody>
          <a:bodyPr>
            <a:normAutofit lnSpcReduction="10000"/>
          </a:bodyPr>
          <a:lstStyle/>
          <a:p>
            <a:r>
              <a:rPr lang="en-GB" dirty="0">
                <a:latin typeface="Comic Sans MS" panose="030F0702030302020204" pitchFamily="66" charset="0"/>
              </a:rPr>
              <a:t>High expectations for all children in terms of behaviour ensures all children will feel safe and happy.</a:t>
            </a:r>
          </a:p>
          <a:p>
            <a:pPr marL="0" indent="0">
              <a:buNone/>
            </a:pPr>
            <a:endParaRPr lang="en-GB" dirty="0">
              <a:latin typeface="Comic Sans MS" panose="030F0702030302020204" pitchFamily="66" charset="0"/>
            </a:endParaRPr>
          </a:p>
          <a:p>
            <a:r>
              <a:rPr lang="en-GB" dirty="0">
                <a:latin typeface="Comic Sans MS" panose="030F0702030302020204" pitchFamily="66" charset="0"/>
              </a:rPr>
              <a:t>Children are aware of our RESPECT ethos and this is for all children and adults in our school.</a:t>
            </a:r>
          </a:p>
          <a:p>
            <a:pPr marL="0" indent="0">
              <a:buNone/>
            </a:pPr>
            <a:endParaRPr lang="en-GB" dirty="0">
              <a:latin typeface="Comic Sans MS" panose="030F0702030302020204" pitchFamily="66" charset="0"/>
            </a:endParaRPr>
          </a:p>
          <a:p>
            <a:r>
              <a:rPr lang="en-GB" dirty="0">
                <a:latin typeface="Comic Sans MS" panose="030F0702030302020204" pitchFamily="66" charset="0"/>
              </a:rPr>
              <a:t>Being a role model inside and outside of school helps the children to be the best they can be.</a:t>
            </a:r>
          </a:p>
          <a:p>
            <a:endParaRPr lang="en-GB" dirty="0">
              <a:latin typeface="Comic Sans MS" panose="030F0702030302020204" pitchFamily="66" charset="0"/>
            </a:endParaRPr>
          </a:p>
        </p:txBody>
      </p:sp>
    </p:spTree>
    <p:extLst>
      <p:ext uri="{BB962C8B-B14F-4D97-AF65-F5344CB8AC3E}">
        <p14:creationId xmlns:p14="http://schemas.microsoft.com/office/powerpoint/2010/main" val="241520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475450" y="863497"/>
            <a:ext cx="8229600" cy="4709160"/>
          </a:xfrm>
        </p:spPr>
        <p:txBody>
          <a:bodyPr>
            <a:normAutofit fontScale="85000" lnSpcReduction="10000"/>
          </a:bodyPr>
          <a:lstStyle/>
          <a:p>
            <a:pPr lvl="1">
              <a:defRPr/>
            </a:pPr>
            <a:endParaRPr lang="en-GB" sz="1600" i="1" dirty="0"/>
          </a:p>
          <a:p>
            <a:pPr marL="0" indent="0">
              <a:buFont typeface="Wingdings" pitchFamily="2" charset="2"/>
              <a:buNone/>
              <a:defRPr/>
            </a:pPr>
            <a:r>
              <a:rPr lang="en-GB" sz="2000" dirty="0">
                <a:latin typeface="Comic Sans MS" pitchFamily="66" charset="0"/>
              </a:rPr>
              <a:t>Our P.E. day is a Thursday.  Please come into school every Thursday in P.E. kit.   Our ‘Mighty Mile’ will take place on a Thursday and Friday so we will need trainers and school shoes on a Friday.   </a:t>
            </a:r>
          </a:p>
          <a:p>
            <a:pPr marL="0" indent="0">
              <a:buFont typeface="Wingdings" pitchFamily="2" charset="2"/>
              <a:buNone/>
              <a:defRPr/>
            </a:pPr>
            <a:endParaRPr lang="en-GB" sz="2000" dirty="0">
              <a:latin typeface="Comic Sans MS" pitchFamily="66" charset="0"/>
            </a:endParaRPr>
          </a:p>
          <a:p>
            <a:pPr marL="0" indent="0">
              <a:buFont typeface="Wingdings" pitchFamily="2" charset="2"/>
              <a:buNone/>
              <a:defRPr/>
            </a:pPr>
            <a:r>
              <a:rPr lang="en-GB" sz="2000" dirty="0">
                <a:latin typeface="Comic Sans MS" pitchFamily="66" charset="0"/>
              </a:rPr>
              <a:t> </a:t>
            </a:r>
          </a:p>
          <a:p>
            <a:pPr>
              <a:defRPr/>
            </a:pPr>
            <a:r>
              <a:rPr lang="en-GB" sz="2000" dirty="0">
                <a:latin typeface="Comic Sans MS" pitchFamily="66" charset="0"/>
              </a:rPr>
              <a:t>Please label all of your children’s P.E kit in either a permanent pen or a sewn in label.</a:t>
            </a:r>
          </a:p>
          <a:p>
            <a:pPr>
              <a:defRPr/>
            </a:pPr>
            <a:endParaRPr lang="en-GB" sz="2000" dirty="0">
              <a:latin typeface="Comic Sans MS" pitchFamily="66" charset="0"/>
            </a:endParaRPr>
          </a:p>
          <a:p>
            <a:pPr>
              <a:defRPr/>
            </a:pPr>
            <a:endParaRPr lang="en-GB" sz="2000" dirty="0">
              <a:latin typeface="Comic Sans MS" pitchFamily="66" charset="0"/>
            </a:endParaRPr>
          </a:p>
          <a:p>
            <a:pPr>
              <a:defRPr/>
            </a:pPr>
            <a:endParaRPr lang="en-GB" sz="2000" dirty="0">
              <a:latin typeface="Comic Sans MS" pitchFamily="66" charset="0"/>
            </a:endParaRPr>
          </a:p>
          <a:p>
            <a:pPr>
              <a:defRPr/>
            </a:pPr>
            <a:endParaRPr lang="en-GB" sz="2000" dirty="0">
              <a:latin typeface="Comic Sans MS" pitchFamily="66" charset="0"/>
            </a:endParaRPr>
          </a:p>
          <a:p>
            <a:pPr>
              <a:defRPr/>
            </a:pPr>
            <a:endParaRPr lang="en-GB" sz="2000" dirty="0">
              <a:latin typeface="Comic Sans MS" pitchFamily="66" charset="0"/>
            </a:endParaRPr>
          </a:p>
          <a:p>
            <a:pPr>
              <a:defRPr/>
            </a:pPr>
            <a:endParaRPr lang="en-GB" sz="2000" dirty="0">
              <a:latin typeface="Comic Sans MS" pitchFamily="66" charset="0"/>
            </a:endParaRPr>
          </a:p>
          <a:p>
            <a:pPr>
              <a:defRPr/>
            </a:pPr>
            <a:endParaRPr lang="en-GB" sz="2000" dirty="0">
              <a:latin typeface="Comic Sans MS" pitchFamily="66" charset="0"/>
            </a:endParaRPr>
          </a:p>
          <a:p>
            <a:pPr>
              <a:defRPr/>
            </a:pPr>
            <a:endParaRPr lang="en-GB" sz="2000" dirty="0">
              <a:latin typeface="Comic Sans MS" pitchFamily="66" charset="0"/>
            </a:endParaRPr>
          </a:p>
          <a:p>
            <a:pPr>
              <a:defRPr/>
            </a:pPr>
            <a:r>
              <a:rPr lang="en-GB" sz="2000" dirty="0">
                <a:latin typeface="Comic Sans MS" pitchFamily="66" charset="0"/>
              </a:rPr>
              <a:t>Bug spray! </a:t>
            </a:r>
          </a:p>
          <a:p>
            <a:endParaRPr lang="en-GB" dirty="0"/>
          </a:p>
        </p:txBody>
      </p:sp>
      <p:pic>
        <p:nvPicPr>
          <p:cNvPr id="7" name="Picture 6">
            <a:extLst>
              <a:ext uri="{FF2B5EF4-FFF2-40B4-BE49-F238E27FC236}">
                <a16:creationId xmlns:a16="http://schemas.microsoft.com/office/drawing/2014/main" id="{C2EBAE54-AC58-CAA8-CDDE-3D69B6A32AF9}"/>
              </a:ext>
            </a:extLst>
          </p:cNvPr>
          <p:cNvPicPr>
            <a:picLocks noChangeAspect="1"/>
          </p:cNvPicPr>
          <p:nvPr/>
        </p:nvPicPr>
        <p:blipFill>
          <a:blip r:embed="rId2"/>
          <a:srcRect l="16139" t="29000" r="2750" b="29000"/>
          <a:stretch/>
        </p:blipFill>
        <p:spPr>
          <a:xfrm>
            <a:off x="1115616" y="3068960"/>
            <a:ext cx="6696744" cy="1820474"/>
          </a:xfrm>
          <a:prstGeom prst="rect">
            <a:avLst/>
          </a:prstGeom>
        </p:spPr>
      </p:pic>
    </p:spTree>
    <p:extLst>
      <p:ext uri="{BB962C8B-B14F-4D97-AF65-F5344CB8AC3E}">
        <p14:creationId xmlns:p14="http://schemas.microsoft.com/office/powerpoint/2010/main" val="72683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Cultural Capital</a:t>
            </a:r>
          </a:p>
        </p:txBody>
      </p:sp>
      <p:sp>
        <p:nvSpPr>
          <p:cNvPr id="3" name="Content Placeholder 2"/>
          <p:cNvSpPr>
            <a:spLocks noGrp="1"/>
          </p:cNvSpPr>
          <p:nvPr>
            <p:ph idx="1"/>
          </p:nvPr>
        </p:nvSpPr>
        <p:spPr/>
        <p:txBody>
          <a:bodyPr/>
          <a:lstStyle/>
          <a:p>
            <a:r>
              <a:rPr lang="en-GB" dirty="0">
                <a:latin typeface="Comic Sans MS" panose="030F0702030302020204" pitchFamily="66" charset="0"/>
              </a:rPr>
              <a:t>As well as our usual topics and curriculum we aim to provide the children with extra experiences to enhance their life experiences and add some fun, joy and wonder to their lives.  This may include spending time at the beach, the playground, cooking, planting, playing, to name a few.   </a:t>
            </a:r>
          </a:p>
        </p:txBody>
      </p:sp>
    </p:spTree>
    <p:extLst>
      <p:ext uri="{BB962C8B-B14F-4D97-AF65-F5344CB8AC3E}">
        <p14:creationId xmlns:p14="http://schemas.microsoft.com/office/powerpoint/2010/main" val="8098706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21578</TotalTime>
  <Words>1132</Words>
  <Application>Microsoft Office PowerPoint</Application>
  <PresentationFormat>On-screen Show (4:3)</PresentationFormat>
  <Paragraphs>124</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Book Antiqua</vt:lpstr>
      <vt:lpstr>Calibri</vt:lpstr>
      <vt:lpstr>Comic Sans MS</vt:lpstr>
      <vt:lpstr>Lucida Sans</vt:lpstr>
      <vt:lpstr>Wingdings</vt:lpstr>
      <vt:lpstr>Wingdings 2</vt:lpstr>
      <vt:lpstr>Wingdings 3</vt:lpstr>
      <vt:lpstr>Apex</vt:lpstr>
      <vt:lpstr>Parent Information </vt:lpstr>
      <vt:lpstr>PowerPoint Presentation</vt:lpstr>
      <vt:lpstr>PowerPoint Presentation</vt:lpstr>
      <vt:lpstr>Rewards!</vt:lpstr>
      <vt:lpstr>READING</vt:lpstr>
      <vt:lpstr>Phonics</vt:lpstr>
      <vt:lpstr>Behaviour</vt:lpstr>
      <vt:lpstr>P.E.</vt:lpstr>
      <vt:lpstr>Cultural Capital</vt:lpstr>
      <vt:lpstr>Homework</vt:lpstr>
      <vt:lpstr>Photos </vt:lpstr>
      <vt:lpstr>Please help us!</vt:lpstr>
      <vt:lpstr>PowerPoint Presentation</vt:lpstr>
      <vt:lpstr>PowerPoint Presentation</vt:lpstr>
      <vt:lpstr>Topics</vt:lpstr>
      <vt:lpstr>Year 1  </vt:lpstr>
      <vt:lpstr>Thank you for coming to our parent meeting.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dc:title>
  <dc:creator>Sarah McLoughlin</dc:creator>
  <cp:lastModifiedBy>Sarah Stannard</cp:lastModifiedBy>
  <cp:revision>52</cp:revision>
  <dcterms:created xsi:type="dcterms:W3CDTF">2017-09-17T16:37:16Z</dcterms:created>
  <dcterms:modified xsi:type="dcterms:W3CDTF">2025-09-11T15:19:07Z</dcterms:modified>
</cp:coreProperties>
</file>