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Helvetica Neue"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lyCdmNFVPvJIoE6kc7Fcha7ba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2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entenresources.co.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703f1256c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703f1256c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hlink"/>
                </a:solidFill>
                <a:hlinkClick r:id="rId3"/>
              </a:rPr>
              <a:t>https://www.tentenresources.co.uk/</a:t>
            </a:r>
            <a:r>
              <a:rPr lang="en-GB"/>
              <a:t> </a:t>
            </a:r>
            <a:endParaRPr/>
          </a:p>
        </p:txBody>
      </p:sp>
      <p:sp>
        <p:nvSpPr>
          <p:cNvPr id="156" name="Google Shape;156;g3703f1256c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Children will also be learning to play the keyboard and will have the option to access individual music lessons.</a:t>
            </a:r>
            <a:endParaRPr/>
          </a:p>
        </p:txBody>
      </p:sp>
      <p:sp>
        <p:nvSpPr>
          <p:cNvPr id="173" name="Google Shape;17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127de833c_0_5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f127de833c_0_5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2f127de833c_0_5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4b17375d3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4b17375d3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g14b17375d3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We will hear some regular readers but also be doing WCR where we will be hearing reading.  Reading awards will be starting from 12th September </a:t>
            </a:r>
            <a:endParaRPr/>
          </a:p>
        </p:txBody>
      </p:sp>
      <p:sp>
        <p:nvSpPr>
          <p:cNvPr id="136" name="Google Shape;1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6e65968df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We will hear some regular readers but also be doing WCR where we will be hearing reading.  Reading awards will be starting from 12th September </a:t>
            </a:r>
            <a:endParaRPr/>
          </a:p>
        </p:txBody>
      </p:sp>
      <p:sp>
        <p:nvSpPr>
          <p:cNvPr id="145" name="Google Shape;145;g36e65968d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4b17375d3d_0_10"/>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6900"/>
              <a:buNone/>
              <a:defRPr sz="69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15" name="Google Shape;15;g14b17375d3d_0_10"/>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6" name="Google Shape;16;g14b17375d3d_0_1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g14b17375d3d_0_36"/>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g14b17375d3d_0_36"/>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5600"/>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50" name="Google Shape;50;g14b17375d3d_0_36"/>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 name="Google Shape;51;g14b17375d3d_0_36"/>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52" name="Google Shape;52;g14b17375d3d_0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g14b17375d3d_0_42"/>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rtl="0">
              <a:lnSpc>
                <a:spcPct val="100000"/>
              </a:lnSpc>
              <a:spcBef>
                <a:spcPts val="0"/>
              </a:spcBef>
              <a:spcAft>
                <a:spcPts val="0"/>
              </a:spcAft>
              <a:buSzPts val="2400"/>
              <a:buNone/>
              <a:defRPr/>
            </a:lvl1pPr>
          </a:lstStyle>
          <a:p>
            <a:endParaRPr/>
          </a:p>
        </p:txBody>
      </p:sp>
      <p:sp>
        <p:nvSpPr>
          <p:cNvPr id="55" name="Google Shape;55;g14b17375d3d_0_4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g14b17375d3d_0_45"/>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16000"/>
              <a:buNone/>
              <a:defRPr sz="16000"/>
            </a:lvl1pPr>
            <a:lvl2pPr lvl="1" algn="ctr" rtl="0">
              <a:lnSpc>
                <a:spcPct val="100000"/>
              </a:lnSpc>
              <a:spcBef>
                <a:spcPts val="0"/>
              </a:spcBef>
              <a:spcAft>
                <a:spcPts val="0"/>
              </a:spcAft>
              <a:buSzPts val="16000"/>
              <a:buNone/>
              <a:defRPr sz="16000"/>
            </a:lvl2pPr>
            <a:lvl3pPr lvl="2" algn="ctr" rtl="0">
              <a:lnSpc>
                <a:spcPct val="100000"/>
              </a:lnSpc>
              <a:spcBef>
                <a:spcPts val="0"/>
              </a:spcBef>
              <a:spcAft>
                <a:spcPts val="0"/>
              </a:spcAft>
              <a:buSzPts val="16000"/>
              <a:buNone/>
              <a:defRPr sz="16000"/>
            </a:lvl3pPr>
            <a:lvl4pPr lvl="3" algn="ctr" rtl="0">
              <a:lnSpc>
                <a:spcPct val="100000"/>
              </a:lnSpc>
              <a:spcBef>
                <a:spcPts val="0"/>
              </a:spcBef>
              <a:spcAft>
                <a:spcPts val="0"/>
              </a:spcAft>
              <a:buSzPts val="16000"/>
              <a:buNone/>
              <a:defRPr sz="16000"/>
            </a:lvl4pPr>
            <a:lvl5pPr lvl="4" algn="ctr" rtl="0">
              <a:lnSpc>
                <a:spcPct val="100000"/>
              </a:lnSpc>
              <a:spcBef>
                <a:spcPts val="0"/>
              </a:spcBef>
              <a:spcAft>
                <a:spcPts val="0"/>
              </a:spcAft>
              <a:buSzPts val="16000"/>
              <a:buNone/>
              <a:defRPr sz="16000"/>
            </a:lvl5pPr>
            <a:lvl6pPr lvl="5" algn="ctr" rtl="0">
              <a:lnSpc>
                <a:spcPct val="100000"/>
              </a:lnSpc>
              <a:spcBef>
                <a:spcPts val="0"/>
              </a:spcBef>
              <a:spcAft>
                <a:spcPts val="0"/>
              </a:spcAft>
              <a:buSzPts val="16000"/>
              <a:buNone/>
              <a:defRPr sz="16000"/>
            </a:lvl6pPr>
            <a:lvl7pPr lvl="6" algn="ctr" rtl="0">
              <a:lnSpc>
                <a:spcPct val="100000"/>
              </a:lnSpc>
              <a:spcBef>
                <a:spcPts val="0"/>
              </a:spcBef>
              <a:spcAft>
                <a:spcPts val="0"/>
              </a:spcAft>
              <a:buSzPts val="16000"/>
              <a:buNone/>
              <a:defRPr sz="16000"/>
            </a:lvl7pPr>
            <a:lvl8pPr lvl="7" algn="ctr" rtl="0">
              <a:lnSpc>
                <a:spcPct val="100000"/>
              </a:lnSpc>
              <a:spcBef>
                <a:spcPts val="0"/>
              </a:spcBef>
              <a:spcAft>
                <a:spcPts val="0"/>
              </a:spcAft>
              <a:buSzPts val="16000"/>
              <a:buNone/>
              <a:defRPr sz="16000"/>
            </a:lvl8pPr>
            <a:lvl9pPr lvl="8" algn="ctr" rtl="0">
              <a:lnSpc>
                <a:spcPct val="100000"/>
              </a:lnSpc>
              <a:spcBef>
                <a:spcPts val="0"/>
              </a:spcBef>
              <a:spcAft>
                <a:spcPts val="0"/>
              </a:spcAft>
              <a:buSzPts val="16000"/>
              <a:buNone/>
              <a:defRPr sz="16000"/>
            </a:lvl9pPr>
          </a:lstStyle>
          <a:p>
            <a:r>
              <a:t>xx%</a:t>
            </a:r>
          </a:p>
        </p:txBody>
      </p:sp>
      <p:sp>
        <p:nvSpPr>
          <p:cNvPr id="58" name="Google Shape;58;g14b17375d3d_0_45"/>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rtl="0">
              <a:lnSpc>
                <a:spcPct val="115000"/>
              </a:lnSpc>
              <a:spcBef>
                <a:spcPts val="0"/>
              </a:spcBef>
              <a:spcAft>
                <a:spcPts val="0"/>
              </a:spcAft>
              <a:buSzPts val="2400"/>
              <a:buChar char="●"/>
              <a:defRPr/>
            </a:lvl1pPr>
            <a:lvl2pPr marL="914400" lvl="1" indent="-349250" algn="ctr" rtl="0">
              <a:lnSpc>
                <a:spcPct val="115000"/>
              </a:lnSpc>
              <a:spcBef>
                <a:spcPts val="0"/>
              </a:spcBef>
              <a:spcAft>
                <a:spcPts val="0"/>
              </a:spcAft>
              <a:buSzPts val="1900"/>
              <a:buChar char="○"/>
              <a:defRPr/>
            </a:lvl2pPr>
            <a:lvl3pPr marL="1371600" lvl="2" indent="-349250" algn="ctr" rtl="0">
              <a:lnSpc>
                <a:spcPct val="115000"/>
              </a:lnSpc>
              <a:spcBef>
                <a:spcPts val="0"/>
              </a:spcBef>
              <a:spcAft>
                <a:spcPts val="0"/>
              </a:spcAft>
              <a:buSzPts val="1900"/>
              <a:buChar char="■"/>
              <a:defRPr/>
            </a:lvl3pPr>
            <a:lvl4pPr marL="1828800" lvl="3" indent="-349250" algn="ctr" rtl="0">
              <a:lnSpc>
                <a:spcPct val="115000"/>
              </a:lnSpc>
              <a:spcBef>
                <a:spcPts val="0"/>
              </a:spcBef>
              <a:spcAft>
                <a:spcPts val="0"/>
              </a:spcAft>
              <a:buSzPts val="1900"/>
              <a:buChar char="●"/>
              <a:defRPr/>
            </a:lvl4pPr>
            <a:lvl5pPr marL="2286000" lvl="4" indent="-349250" algn="ctr" rtl="0">
              <a:lnSpc>
                <a:spcPct val="115000"/>
              </a:lnSpc>
              <a:spcBef>
                <a:spcPts val="0"/>
              </a:spcBef>
              <a:spcAft>
                <a:spcPts val="0"/>
              </a:spcAft>
              <a:buSzPts val="1900"/>
              <a:buChar char="○"/>
              <a:defRPr/>
            </a:lvl5pPr>
            <a:lvl6pPr marL="2743200" lvl="5" indent="-349250" algn="ctr" rtl="0">
              <a:lnSpc>
                <a:spcPct val="115000"/>
              </a:lnSpc>
              <a:spcBef>
                <a:spcPts val="0"/>
              </a:spcBef>
              <a:spcAft>
                <a:spcPts val="0"/>
              </a:spcAft>
              <a:buSzPts val="1900"/>
              <a:buChar char="■"/>
              <a:defRPr/>
            </a:lvl6pPr>
            <a:lvl7pPr marL="3200400" lvl="6" indent="-349250" algn="ctr" rtl="0">
              <a:lnSpc>
                <a:spcPct val="115000"/>
              </a:lnSpc>
              <a:spcBef>
                <a:spcPts val="0"/>
              </a:spcBef>
              <a:spcAft>
                <a:spcPts val="0"/>
              </a:spcAft>
              <a:buSzPts val="1900"/>
              <a:buChar char="●"/>
              <a:defRPr/>
            </a:lvl7pPr>
            <a:lvl8pPr marL="3657600" lvl="7" indent="-349250" algn="ctr" rtl="0">
              <a:lnSpc>
                <a:spcPct val="115000"/>
              </a:lnSpc>
              <a:spcBef>
                <a:spcPts val="0"/>
              </a:spcBef>
              <a:spcAft>
                <a:spcPts val="0"/>
              </a:spcAft>
              <a:buSzPts val="1900"/>
              <a:buChar char="○"/>
              <a:defRPr/>
            </a:lvl8pPr>
            <a:lvl9pPr marL="4114800" lvl="8" indent="-349250" algn="ctr" rtl="0">
              <a:lnSpc>
                <a:spcPct val="115000"/>
              </a:lnSpc>
              <a:spcBef>
                <a:spcPts val="0"/>
              </a:spcBef>
              <a:spcAft>
                <a:spcPts val="0"/>
              </a:spcAft>
              <a:buSzPts val="1900"/>
              <a:buChar char="■"/>
              <a:defRPr/>
            </a:lvl9pPr>
          </a:lstStyle>
          <a:p>
            <a:endParaRPr/>
          </a:p>
        </p:txBody>
      </p:sp>
      <p:sp>
        <p:nvSpPr>
          <p:cNvPr id="59" name="Google Shape;59;g14b17375d3d_0_4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14b17375d3d_0_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9" name="Google Shape;19;g14b17375d3d_0_5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20" name="Google Shape;20;g14b17375d3d_0_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g14b17375d3d_0_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14b17375d3d_0_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g14b17375d3d_0_4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g14b17375d3d_0_14"/>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27" name="Google Shape;27;g14b17375d3d_0_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g14b17375d3d_0_1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30" name="Google Shape;30;g14b17375d3d_0_1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31" name="Google Shape;31;g14b17375d3d_0_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g14b17375d3d_0_2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34" name="Google Shape;34;g14b17375d3d_0_21"/>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35" name="Google Shape;35;g14b17375d3d_0_21"/>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36" name="Google Shape;36;g14b17375d3d_0_2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g14b17375d3d_0_2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39" name="Google Shape;39;g14b17375d3d_0_2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g14b17375d3d_0_29"/>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rtl="0">
              <a:lnSpc>
                <a:spcPct val="100000"/>
              </a:lnSpc>
              <a:spcBef>
                <a:spcPts val="0"/>
              </a:spcBef>
              <a:spcAft>
                <a:spcPts val="0"/>
              </a:spcAft>
              <a:buSzPts val="3200"/>
              <a:buNone/>
              <a:defRPr sz="32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42" name="Google Shape;42;g14b17375d3d_0_29"/>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43" name="Google Shape;43;g14b17375d3d_0_2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g14b17375d3d_0_33"/>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rtl="0">
              <a:lnSpc>
                <a:spcPct val="100000"/>
              </a:lnSpc>
              <a:spcBef>
                <a:spcPts val="0"/>
              </a:spcBef>
              <a:spcAft>
                <a:spcPts val="0"/>
              </a:spcAft>
              <a:buSzPts val="6400"/>
              <a:buNone/>
              <a:defRPr sz="6400"/>
            </a:lvl1pPr>
            <a:lvl2pPr lvl="1" algn="l" rtl="0">
              <a:lnSpc>
                <a:spcPct val="100000"/>
              </a:lnSpc>
              <a:spcBef>
                <a:spcPts val="0"/>
              </a:spcBef>
              <a:spcAft>
                <a:spcPts val="0"/>
              </a:spcAft>
              <a:buSzPts val="6400"/>
              <a:buNone/>
              <a:defRPr sz="6400"/>
            </a:lvl2pPr>
            <a:lvl3pPr lvl="2" algn="l" rtl="0">
              <a:lnSpc>
                <a:spcPct val="100000"/>
              </a:lnSpc>
              <a:spcBef>
                <a:spcPts val="0"/>
              </a:spcBef>
              <a:spcAft>
                <a:spcPts val="0"/>
              </a:spcAft>
              <a:buSzPts val="6400"/>
              <a:buNone/>
              <a:defRPr sz="6400"/>
            </a:lvl3pPr>
            <a:lvl4pPr lvl="3" algn="l" rtl="0">
              <a:lnSpc>
                <a:spcPct val="100000"/>
              </a:lnSpc>
              <a:spcBef>
                <a:spcPts val="0"/>
              </a:spcBef>
              <a:spcAft>
                <a:spcPts val="0"/>
              </a:spcAft>
              <a:buSzPts val="6400"/>
              <a:buNone/>
              <a:defRPr sz="6400"/>
            </a:lvl4pPr>
            <a:lvl5pPr lvl="4" algn="l" rtl="0">
              <a:lnSpc>
                <a:spcPct val="100000"/>
              </a:lnSpc>
              <a:spcBef>
                <a:spcPts val="0"/>
              </a:spcBef>
              <a:spcAft>
                <a:spcPts val="0"/>
              </a:spcAft>
              <a:buSzPts val="6400"/>
              <a:buNone/>
              <a:defRPr sz="6400"/>
            </a:lvl5pPr>
            <a:lvl6pPr lvl="5" algn="l" rtl="0">
              <a:lnSpc>
                <a:spcPct val="100000"/>
              </a:lnSpc>
              <a:spcBef>
                <a:spcPts val="0"/>
              </a:spcBef>
              <a:spcAft>
                <a:spcPts val="0"/>
              </a:spcAft>
              <a:buSzPts val="6400"/>
              <a:buNone/>
              <a:defRPr sz="6400"/>
            </a:lvl6pPr>
            <a:lvl7pPr lvl="6" algn="l" rtl="0">
              <a:lnSpc>
                <a:spcPct val="100000"/>
              </a:lnSpc>
              <a:spcBef>
                <a:spcPts val="0"/>
              </a:spcBef>
              <a:spcAft>
                <a:spcPts val="0"/>
              </a:spcAft>
              <a:buSzPts val="6400"/>
              <a:buNone/>
              <a:defRPr sz="6400"/>
            </a:lvl7pPr>
            <a:lvl8pPr lvl="7" algn="l" rtl="0">
              <a:lnSpc>
                <a:spcPct val="100000"/>
              </a:lnSpc>
              <a:spcBef>
                <a:spcPts val="0"/>
              </a:spcBef>
              <a:spcAft>
                <a:spcPts val="0"/>
              </a:spcAft>
              <a:buSzPts val="6400"/>
              <a:buNone/>
              <a:defRPr sz="6400"/>
            </a:lvl8pPr>
            <a:lvl9pPr lvl="8" algn="l" rtl="0">
              <a:lnSpc>
                <a:spcPct val="100000"/>
              </a:lnSpc>
              <a:spcBef>
                <a:spcPts val="0"/>
              </a:spcBef>
              <a:spcAft>
                <a:spcPts val="0"/>
              </a:spcAft>
              <a:buSzPts val="6400"/>
              <a:buNone/>
              <a:defRPr sz="6400"/>
            </a:lvl9pPr>
          </a:lstStyle>
          <a:p>
            <a:endParaRPr/>
          </a:p>
        </p:txBody>
      </p:sp>
      <p:sp>
        <p:nvSpPr>
          <p:cNvPr id="46" name="Google Shape;46;g14b17375d3d_0_3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9DAF8"/>
        </a:solidFill>
        <a:effectLst/>
      </p:bgPr>
    </p:bg>
    <p:spTree>
      <p:nvGrpSpPr>
        <p:cNvPr id="1" name="Shape 9"/>
        <p:cNvGrpSpPr/>
        <p:nvPr/>
      </p:nvGrpSpPr>
      <p:grpSpPr>
        <a:xfrm>
          <a:off x="0" y="0"/>
          <a:ext cx="0" cy="0"/>
          <a:chOff x="0" y="0"/>
          <a:chExt cx="0" cy="0"/>
        </a:xfrm>
      </p:grpSpPr>
      <p:sp>
        <p:nvSpPr>
          <p:cNvPr id="10" name="Google Shape;10;g14b17375d3d_0_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4b17375d3d_0_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4b17375d3d_0_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p:nvPr/>
        </p:nvSpPr>
        <p:spPr>
          <a:xfrm>
            <a:off x="105675" y="89479"/>
            <a:ext cx="12192000" cy="68580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 name="Google Shape;65;p1"/>
          <p:cNvSpPr/>
          <p:nvPr/>
        </p:nvSpPr>
        <p:spPr>
          <a:xfrm>
            <a:off x="6958801" y="2186949"/>
            <a:ext cx="4122025" cy="3573776"/>
          </a:xfrm>
          <a:custGeom>
            <a:avLst/>
            <a:gdLst/>
            <a:ahLst/>
            <a:cxnLst/>
            <a:rect l="l" t="t" r="r" b="b"/>
            <a:pathLst>
              <a:path w="1099" h="968" extrusionOk="0">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1"/>
          <p:cNvSpPr txBox="1">
            <a:spLocks noGrp="1"/>
          </p:cNvSpPr>
          <p:nvPr>
            <p:ph type="ctrTitle"/>
          </p:nvPr>
        </p:nvSpPr>
        <p:spPr>
          <a:xfrm>
            <a:off x="1239575" y="3665725"/>
            <a:ext cx="6364500" cy="2161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400"/>
              <a:buFont typeface="Calibri"/>
              <a:buNone/>
            </a:pPr>
            <a:r>
              <a:rPr lang="en-GB" sz="3400" b="1"/>
              <a:t>Welcome to the Year 5, St Anthony’s Parent and child Information Session. </a:t>
            </a:r>
            <a:endParaRPr/>
          </a:p>
        </p:txBody>
      </p:sp>
      <p:pic>
        <p:nvPicPr>
          <p:cNvPr id="67" name="Google Shape;67;p1" descr="See the source image"/>
          <p:cNvPicPr preferRelativeResize="0"/>
          <p:nvPr/>
        </p:nvPicPr>
        <p:blipFill rotWithShape="1">
          <a:blip r:embed="rId3">
            <a:alphaModFix/>
          </a:blip>
          <a:srcRect/>
          <a:stretch/>
        </p:blipFill>
        <p:spPr>
          <a:xfrm>
            <a:off x="8137050" y="2986701"/>
            <a:ext cx="1860650" cy="1860650"/>
          </a:xfrm>
          <a:prstGeom prst="rect">
            <a:avLst/>
          </a:prstGeom>
          <a:noFill/>
          <a:ln>
            <a:noFill/>
          </a:ln>
        </p:spPr>
      </p:pic>
      <p:pic>
        <p:nvPicPr>
          <p:cNvPr id="68" name="Google Shape;68;p1" title="Temptation of Saint Anthony | Free Photo - rawpixel"/>
          <p:cNvPicPr preferRelativeResize="0"/>
          <p:nvPr/>
        </p:nvPicPr>
        <p:blipFill>
          <a:blip r:embed="rId4">
            <a:alphaModFix/>
          </a:blip>
          <a:stretch>
            <a:fillRect/>
          </a:stretch>
        </p:blipFill>
        <p:spPr>
          <a:xfrm>
            <a:off x="2844951" y="210275"/>
            <a:ext cx="2592750" cy="38080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703f1256cc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RHSE - Relationship, Health, and Sex Education</a:t>
            </a:r>
            <a:endParaRPr/>
          </a:p>
        </p:txBody>
      </p:sp>
      <p:sp>
        <p:nvSpPr>
          <p:cNvPr id="159" name="Google Shape;159;g3703f1256cc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sz="3400">
                <a:solidFill>
                  <a:schemeClr val="dk1"/>
                </a:solidFill>
              </a:rPr>
              <a:t>We use the ten:ten resources which adhere to the Catholic ethos and interlinking Catholic Social Teaching, these are taught throughout the year. They ensure that the children have a good understanding and it is built upon year after year. </a:t>
            </a:r>
            <a:endParaRPr sz="3400">
              <a:solidFill>
                <a:schemeClr val="dk1"/>
              </a:solidFill>
            </a:endParaRPr>
          </a:p>
        </p:txBody>
      </p:sp>
      <p:pic>
        <p:nvPicPr>
          <p:cNvPr id="160" name="Google Shape;160;g3703f1256cc_0_0"/>
          <p:cNvPicPr preferRelativeResize="0"/>
          <p:nvPr/>
        </p:nvPicPr>
        <p:blipFill>
          <a:blip r:embed="rId3">
            <a:alphaModFix/>
          </a:blip>
          <a:stretch>
            <a:fillRect/>
          </a:stretch>
        </p:blipFill>
        <p:spPr>
          <a:xfrm>
            <a:off x="1122275" y="4356588"/>
            <a:ext cx="2686050" cy="1514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p:nvPr/>
        </p:nvSpPr>
        <p:spPr>
          <a:xfrm>
            <a:off x="0" y="0"/>
            <a:ext cx="12188952" cy="68580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11"/>
          <p:cNvSpPr txBox="1">
            <a:spLocks noGrp="1"/>
          </p:cNvSpPr>
          <p:nvPr>
            <p:ph type="title"/>
          </p:nvPr>
        </p:nvSpPr>
        <p:spPr>
          <a:xfrm>
            <a:off x="5297750" y="329178"/>
            <a:ext cx="6251100" cy="1167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860"/>
              <a:buFont typeface="Calibri"/>
              <a:buNone/>
            </a:pPr>
            <a:r>
              <a:rPr lang="en-GB" sz="3659" b="1"/>
              <a:t>Homework - (or as Addilyn said, “extended learning”).</a:t>
            </a:r>
            <a:endParaRPr sz="2130"/>
          </a:p>
        </p:txBody>
      </p:sp>
      <p:pic>
        <p:nvPicPr>
          <p:cNvPr id="167" name="Google Shape;167;p11"/>
          <p:cNvPicPr preferRelativeResize="0"/>
          <p:nvPr/>
        </p:nvPicPr>
        <p:blipFill rotWithShape="1">
          <a:blip r:embed="rId3">
            <a:alphaModFix/>
          </a:blip>
          <a:srcRect l="28621" r="33176"/>
          <a:stretch/>
        </p:blipFill>
        <p:spPr>
          <a:xfrm>
            <a:off x="1" y="10"/>
            <a:ext cx="4657344" cy="685799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68" name="Google Shape;168;p11"/>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11"/>
          <p:cNvSpPr txBox="1">
            <a:spLocks noGrp="1"/>
          </p:cNvSpPr>
          <p:nvPr>
            <p:ph type="body" idx="1"/>
          </p:nvPr>
        </p:nvSpPr>
        <p:spPr>
          <a:xfrm>
            <a:off x="4657350" y="2532250"/>
            <a:ext cx="7286700" cy="4237200"/>
          </a:xfrm>
          <a:prstGeom prst="rect">
            <a:avLst/>
          </a:prstGeom>
          <a:noFill/>
          <a:ln>
            <a:noFill/>
          </a:ln>
        </p:spPr>
        <p:txBody>
          <a:bodyPr spcFirstLastPara="1" wrap="square" lIns="91425" tIns="45700" rIns="91425" bIns="45700" anchor="t" anchorCtr="0">
            <a:noAutofit/>
          </a:bodyPr>
          <a:lstStyle/>
          <a:p>
            <a:pPr marL="228600" lvl="0" indent="-222250" algn="l" rtl="0">
              <a:lnSpc>
                <a:spcPct val="90000"/>
              </a:lnSpc>
              <a:spcBef>
                <a:spcPts val="0"/>
              </a:spcBef>
              <a:spcAft>
                <a:spcPts val="0"/>
              </a:spcAft>
              <a:buSzPts val="2100"/>
              <a:buChar char="●"/>
            </a:pPr>
            <a:r>
              <a:rPr lang="en-GB" sz="2100">
                <a:solidFill>
                  <a:schemeClr val="dk1"/>
                </a:solidFill>
              </a:rPr>
              <a:t>Most importantly is reading daily, it will help across all subjects.</a:t>
            </a:r>
            <a:endParaRPr sz="2100">
              <a:solidFill>
                <a:schemeClr val="dk1"/>
              </a:solidFill>
            </a:endParaRPr>
          </a:p>
          <a:p>
            <a:pPr marL="228600" lvl="0" indent="-247650" algn="l" rtl="0">
              <a:lnSpc>
                <a:spcPct val="90000"/>
              </a:lnSpc>
              <a:spcBef>
                <a:spcPts val="1600"/>
              </a:spcBef>
              <a:spcAft>
                <a:spcPts val="0"/>
              </a:spcAft>
              <a:buSzPts val="2100"/>
              <a:buChar char="●"/>
            </a:pPr>
            <a:r>
              <a:rPr lang="en-GB" sz="2100">
                <a:solidFill>
                  <a:schemeClr val="dk1"/>
                </a:solidFill>
              </a:rPr>
              <a:t>Practise spellings – on class page on website for the term, there will be dictation of spellings on a Friday.</a:t>
            </a:r>
            <a:endParaRPr sz="2100">
              <a:solidFill>
                <a:schemeClr val="dk1"/>
              </a:solidFill>
            </a:endParaRPr>
          </a:p>
          <a:p>
            <a:pPr marL="228600" lvl="0" indent="-247650" algn="l" rtl="0">
              <a:lnSpc>
                <a:spcPct val="90000"/>
              </a:lnSpc>
              <a:spcBef>
                <a:spcPts val="1600"/>
              </a:spcBef>
              <a:spcAft>
                <a:spcPts val="0"/>
              </a:spcAft>
              <a:buSzPts val="2100"/>
              <a:buChar char="●"/>
            </a:pPr>
            <a:r>
              <a:rPr lang="en-GB" sz="2100">
                <a:solidFill>
                  <a:schemeClr val="dk1"/>
                </a:solidFill>
              </a:rPr>
              <a:t>Big Write - a chance to discuss and develop oracy prior to writing a story, article, poem independently. SPAG work relating to what we have been learning in class. </a:t>
            </a:r>
            <a:endParaRPr sz="2100">
              <a:solidFill>
                <a:schemeClr val="dk1"/>
              </a:solidFill>
            </a:endParaRPr>
          </a:p>
          <a:p>
            <a:pPr marL="228600" lvl="0" indent="-247650" algn="l" rtl="0">
              <a:lnSpc>
                <a:spcPct val="90000"/>
              </a:lnSpc>
              <a:spcBef>
                <a:spcPts val="1600"/>
              </a:spcBef>
              <a:spcAft>
                <a:spcPts val="0"/>
              </a:spcAft>
              <a:buClr>
                <a:schemeClr val="dk1"/>
              </a:buClr>
              <a:buSzPts val="2100"/>
              <a:buChar char="●"/>
            </a:pPr>
            <a:r>
              <a:rPr lang="en-GB" sz="2100">
                <a:solidFill>
                  <a:schemeClr val="dk1"/>
                </a:solidFill>
              </a:rPr>
              <a:t>Maths - related to what we have been learning in class that week.</a:t>
            </a:r>
            <a:endParaRPr sz="2100">
              <a:solidFill>
                <a:schemeClr val="dk1"/>
              </a:solidFill>
            </a:endParaRPr>
          </a:p>
          <a:p>
            <a:pPr marL="228600" lvl="0" indent="-247650" algn="l" rtl="0">
              <a:lnSpc>
                <a:spcPct val="90000"/>
              </a:lnSpc>
              <a:spcBef>
                <a:spcPts val="1600"/>
              </a:spcBef>
              <a:spcAft>
                <a:spcPts val="0"/>
              </a:spcAft>
              <a:buClr>
                <a:schemeClr val="dk1"/>
              </a:buClr>
              <a:buSzPts val="2100"/>
              <a:buChar char="●"/>
            </a:pPr>
            <a:r>
              <a:rPr lang="en-GB" sz="2100">
                <a:solidFill>
                  <a:schemeClr val="dk1"/>
                </a:solidFill>
              </a:rPr>
              <a:t>Homework is given out on Friday and returned the following Friday, where we will go through it in class. </a:t>
            </a:r>
            <a:endParaRPr sz="2100">
              <a:solidFill>
                <a:schemeClr val="dk1"/>
              </a:solidFill>
            </a:endParaRPr>
          </a:p>
          <a:p>
            <a:pPr marL="457200" lvl="0" indent="0" algn="l" rtl="0">
              <a:lnSpc>
                <a:spcPct val="90000"/>
              </a:lnSpc>
              <a:spcBef>
                <a:spcPts val="1600"/>
              </a:spcBef>
              <a:spcAft>
                <a:spcPts val="0"/>
              </a:spcAft>
              <a:buNone/>
            </a:pPr>
            <a:endParaRPr sz="1800">
              <a:solidFill>
                <a:schemeClr val="dk1"/>
              </a:solidFill>
            </a:endParaRPr>
          </a:p>
          <a:p>
            <a:pPr marL="228600" lvl="0" indent="0" algn="l" rtl="0">
              <a:lnSpc>
                <a:spcPct val="90000"/>
              </a:lnSpc>
              <a:spcBef>
                <a:spcPts val="1600"/>
              </a:spcBef>
              <a:spcAft>
                <a:spcPts val="1600"/>
              </a:spcAft>
              <a:buSzPts val="3273"/>
              <a:buNone/>
            </a:pP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p:nvPr/>
        </p:nvSpPr>
        <p:spPr>
          <a:xfrm>
            <a:off x="0" y="0"/>
            <a:ext cx="12192000" cy="68580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12"/>
          <p:cNvSpPr/>
          <p:nvPr/>
        </p:nvSpPr>
        <p:spPr>
          <a:xfrm>
            <a:off x="0" y="0"/>
            <a:ext cx="6096001" cy="6858000"/>
          </a:xfrm>
          <a:custGeom>
            <a:avLst/>
            <a:gdLst/>
            <a:ahLst/>
            <a:cxnLst/>
            <a:rect l="l" t="t" r="r" b="b"/>
            <a:pathLst>
              <a:path w="6096001" h="6858000" extrusionOk="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7" name="Google Shape;177;p12"/>
          <p:cNvSpPr/>
          <p:nvPr/>
        </p:nvSpPr>
        <p:spPr>
          <a:xfrm>
            <a:off x="1" y="0"/>
            <a:ext cx="6087332" cy="6858000"/>
          </a:xfrm>
          <a:custGeom>
            <a:avLst/>
            <a:gdLst/>
            <a:ahLst/>
            <a:cxnLst/>
            <a:rect l="l" t="t" r="r" b="b"/>
            <a:pathLst>
              <a:path w="6087332" h="6858000" extrusionOk="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8" name="Google Shape;178;p12"/>
          <p:cNvSpPr txBox="1">
            <a:spLocks noGrp="1"/>
          </p:cNvSpPr>
          <p:nvPr>
            <p:ph type="title"/>
          </p:nvPr>
        </p:nvSpPr>
        <p:spPr>
          <a:xfrm>
            <a:off x="448056" y="859536"/>
            <a:ext cx="4832802" cy="12435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Calibri"/>
              <a:buNone/>
            </a:pPr>
            <a:r>
              <a:rPr lang="en-GB" sz="3400"/>
              <a:t>Cultural Capital</a:t>
            </a:r>
            <a:endParaRPr/>
          </a:p>
        </p:txBody>
      </p:sp>
      <p:sp>
        <p:nvSpPr>
          <p:cNvPr id="179" name="Google Shape;179;p12"/>
          <p:cNvSpPr/>
          <p:nvPr/>
        </p:nvSpPr>
        <p:spPr>
          <a:xfrm>
            <a:off x="0" y="1152144"/>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0" name="Google Shape;180;p12"/>
          <p:cNvSpPr/>
          <p:nvPr/>
        </p:nvSpPr>
        <p:spPr>
          <a:xfrm>
            <a:off x="449544" y="2194560"/>
            <a:ext cx="48920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1" name="Google Shape;181;p12"/>
          <p:cNvSpPr/>
          <p:nvPr/>
        </p:nvSpPr>
        <p:spPr>
          <a:xfrm>
            <a:off x="449544" y="2194560"/>
            <a:ext cx="48920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2" name="Google Shape;182;p12"/>
          <p:cNvSpPr txBox="1">
            <a:spLocks noGrp="1"/>
          </p:cNvSpPr>
          <p:nvPr>
            <p:ph type="body" idx="1"/>
          </p:nvPr>
        </p:nvSpPr>
        <p:spPr>
          <a:xfrm>
            <a:off x="448050" y="2512597"/>
            <a:ext cx="4832700" cy="4668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000"/>
              <a:buChar char="●"/>
            </a:pPr>
            <a:r>
              <a:rPr lang="en-GB" sz="2000">
                <a:solidFill>
                  <a:schemeClr val="dk1"/>
                </a:solidFill>
              </a:rPr>
              <a:t>We will cover an array of topics including Brazil, Maps, Rivers, Victorians and Ancient Greeks often linking to local knowledge.</a:t>
            </a:r>
            <a:endParaRPr sz="2000">
              <a:solidFill>
                <a:schemeClr val="dk1"/>
              </a:solidFill>
            </a:endParaRPr>
          </a:p>
          <a:p>
            <a:pPr marL="0" lvl="0" indent="0" algn="l" rtl="0">
              <a:lnSpc>
                <a:spcPct val="90000"/>
              </a:lnSpc>
              <a:spcBef>
                <a:spcPts val="1000"/>
              </a:spcBef>
              <a:spcAft>
                <a:spcPts val="0"/>
              </a:spcAft>
              <a:buClr>
                <a:schemeClr val="dk1"/>
              </a:buClr>
              <a:buSzPts val="2000"/>
              <a:buNone/>
            </a:pPr>
            <a:endParaRPr sz="2000">
              <a:solidFill>
                <a:schemeClr val="dk1"/>
              </a:solidFill>
            </a:endParaRPr>
          </a:p>
          <a:p>
            <a:pPr marL="228600" lvl="0" indent="-228600" algn="l" rtl="0">
              <a:lnSpc>
                <a:spcPct val="90000"/>
              </a:lnSpc>
              <a:spcBef>
                <a:spcPts val="1000"/>
              </a:spcBef>
              <a:spcAft>
                <a:spcPts val="0"/>
              </a:spcAft>
              <a:buSzPts val="2000"/>
              <a:buChar char="●"/>
            </a:pPr>
            <a:r>
              <a:rPr lang="en-GB" sz="2000">
                <a:solidFill>
                  <a:schemeClr val="dk1"/>
                </a:solidFill>
              </a:rPr>
              <a:t>Year 5 will have a range of opportunities to participate in different experiences both in school and off site.</a:t>
            </a:r>
            <a:endParaRPr sz="2000">
              <a:solidFill>
                <a:schemeClr val="dk1"/>
              </a:solidFill>
            </a:endParaRPr>
          </a:p>
          <a:p>
            <a:pPr marL="228600" lvl="0" indent="-228600" algn="l" rtl="0">
              <a:lnSpc>
                <a:spcPct val="90000"/>
              </a:lnSpc>
              <a:spcBef>
                <a:spcPts val="1600"/>
              </a:spcBef>
              <a:spcAft>
                <a:spcPts val="0"/>
              </a:spcAft>
              <a:buClr>
                <a:schemeClr val="dk1"/>
              </a:buClr>
              <a:buSzPts val="2000"/>
              <a:buChar char="●"/>
            </a:pPr>
            <a:r>
              <a:rPr lang="en-GB" sz="2000">
                <a:solidFill>
                  <a:schemeClr val="dk1"/>
                </a:solidFill>
              </a:rPr>
              <a:t>Trip to Pizza Express this month,Braintree in April, Stargazing evening.</a:t>
            </a:r>
            <a:endParaRPr sz="2000">
              <a:solidFill>
                <a:schemeClr val="dk1"/>
              </a:solidFill>
            </a:endParaRPr>
          </a:p>
          <a:p>
            <a:pPr marL="0" lvl="0" indent="0" algn="l" rtl="0">
              <a:lnSpc>
                <a:spcPct val="90000"/>
              </a:lnSpc>
              <a:spcBef>
                <a:spcPts val="1600"/>
              </a:spcBef>
              <a:spcAft>
                <a:spcPts val="1600"/>
              </a:spcAft>
              <a:buNone/>
            </a:pPr>
            <a:r>
              <a:rPr lang="en-GB" sz="2000">
                <a:solidFill>
                  <a:schemeClr val="dk1"/>
                </a:solidFill>
              </a:rPr>
              <a:t> </a:t>
            </a:r>
            <a:endParaRPr>
              <a:solidFill>
                <a:schemeClr val="dk1"/>
              </a:solidFill>
            </a:endParaRPr>
          </a:p>
        </p:txBody>
      </p:sp>
      <p:pic>
        <p:nvPicPr>
          <p:cNvPr id="183" name="Google Shape;183;p12" title="Brazil Carnival Poster Free Stock Photo - Public Domain Pictures"/>
          <p:cNvPicPr preferRelativeResize="0"/>
          <p:nvPr/>
        </p:nvPicPr>
        <p:blipFill>
          <a:blip r:embed="rId3">
            <a:alphaModFix/>
          </a:blip>
          <a:stretch>
            <a:fillRect/>
          </a:stretch>
        </p:blipFill>
        <p:spPr>
          <a:xfrm>
            <a:off x="9422250" y="164096"/>
            <a:ext cx="2615161" cy="4254825"/>
          </a:xfrm>
          <a:prstGeom prst="rect">
            <a:avLst/>
          </a:prstGeom>
          <a:noFill/>
          <a:ln>
            <a:noFill/>
          </a:ln>
        </p:spPr>
      </p:pic>
      <p:pic>
        <p:nvPicPr>
          <p:cNvPr id="184" name="Google Shape;184;p12" title="Fayil:Elwha River - Humes Ranch Area2.JPG - Wikipedia"/>
          <p:cNvPicPr preferRelativeResize="0"/>
          <p:nvPr/>
        </p:nvPicPr>
        <p:blipFill>
          <a:blip r:embed="rId4">
            <a:alphaModFix/>
          </a:blip>
          <a:stretch>
            <a:fillRect/>
          </a:stretch>
        </p:blipFill>
        <p:spPr>
          <a:xfrm>
            <a:off x="5946600" y="642225"/>
            <a:ext cx="3328000" cy="2496000"/>
          </a:xfrm>
          <a:prstGeom prst="rect">
            <a:avLst/>
          </a:prstGeom>
          <a:solidFill>
            <a:srgbClr val="F4CCCC"/>
          </a:solidFill>
          <a:ln>
            <a:noFill/>
          </a:ln>
        </p:spPr>
      </p:pic>
      <p:pic>
        <p:nvPicPr>
          <p:cNvPr id="185" name="Google Shape;185;p12" title="Victorians at Paddington Station © Peter Trimming :: Geograph ..."/>
          <p:cNvPicPr preferRelativeResize="0"/>
          <p:nvPr/>
        </p:nvPicPr>
        <p:blipFill>
          <a:blip r:embed="rId5">
            <a:alphaModFix/>
          </a:blip>
          <a:stretch>
            <a:fillRect/>
          </a:stretch>
        </p:blipFill>
        <p:spPr>
          <a:xfrm>
            <a:off x="5341586" y="3433147"/>
            <a:ext cx="4733789" cy="3158325"/>
          </a:xfrm>
          <a:prstGeom prst="rect">
            <a:avLst/>
          </a:prstGeom>
          <a:solidFill>
            <a:srgbClr val="F4CCCC"/>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f127de833c_0_53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t>CLUBS</a:t>
            </a:r>
            <a:endParaRPr b="1"/>
          </a:p>
        </p:txBody>
      </p:sp>
      <p:sp>
        <p:nvSpPr>
          <p:cNvPr id="192" name="Google Shape;192;g2f127de833c_0_53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b="1">
                <a:solidFill>
                  <a:schemeClr val="dk1"/>
                </a:solidFill>
              </a:rPr>
              <a:t>Please encourage your child to sign up to some of the wide range of clubs that the school offers. </a:t>
            </a:r>
            <a:endParaRPr b="1">
              <a:solidFill>
                <a:schemeClr val="dk1"/>
              </a:solidFill>
            </a:endParaRPr>
          </a:p>
          <a:p>
            <a:pPr marL="0" lvl="0" indent="0" algn="l" rtl="0">
              <a:spcBef>
                <a:spcPts val="1000"/>
              </a:spcBef>
              <a:spcAft>
                <a:spcPts val="0"/>
              </a:spcAft>
              <a:buNone/>
            </a:pPr>
            <a:endParaRPr b="1">
              <a:solidFill>
                <a:schemeClr val="dk1"/>
              </a:solidFill>
            </a:endParaRPr>
          </a:p>
          <a:p>
            <a:pPr marL="0" lvl="0" indent="0" algn="l" rtl="0">
              <a:spcBef>
                <a:spcPts val="1000"/>
              </a:spcBef>
              <a:spcAft>
                <a:spcPts val="0"/>
              </a:spcAft>
              <a:buNone/>
            </a:pPr>
            <a:r>
              <a:rPr lang="en-GB" b="1">
                <a:solidFill>
                  <a:schemeClr val="dk1"/>
                </a:solidFill>
              </a:rPr>
              <a:t>Participating in clubs encourages friendships, a positive mindset and achievement. </a:t>
            </a:r>
            <a:endParaRPr b="1">
              <a:solidFill>
                <a:schemeClr val="dk1"/>
              </a:solidFill>
            </a:endParaRPr>
          </a:p>
        </p:txBody>
      </p:sp>
      <p:pic>
        <p:nvPicPr>
          <p:cNvPr id="193" name="Google Shape;193;g2f127de833c_0_537" title="ENGLAND NETBALL TEAM | Australia v England Netball test - Ad… | Flickr"/>
          <p:cNvPicPr preferRelativeResize="0"/>
          <p:nvPr/>
        </p:nvPicPr>
        <p:blipFill>
          <a:blip r:embed="rId3">
            <a:alphaModFix/>
          </a:blip>
          <a:stretch>
            <a:fillRect/>
          </a:stretch>
        </p:blipFill>
        <p:spPr>
          <a:xfrm>
            <a:off x="1231800" y="4112700"/>
            <a:ext cx="2828124" cy="2121101"/>
          </a:xfrm>
          <a:prstGeom prst="rect">
            <a:avLst/>
          </a:prstGeom>
          <a:noFill/>
          <a:ln>
            <a:noFill/>
          </a:ln>
        </p:spPr>
      </p:pic>
      <p:pic>
        <p:nvPicPr>
          <p:cNvPr id="194" name="Google Shape;194;g2f127de833c_0_537" title="Choir Images | Free Photos, PNG Stickers, Wallpapers &amp; Backgrounds ..."/>
          <p:cNvPicPr preferRelativeResize="0"/>
          <p:nvPr/>
        </p:nvPicPr>
        <p:blipFill>
          <a:blip r:embed="rId4">
            <a:alphaModFix/>
          </a:blip>
          <a:stretch>
            <a:fillRect/>
          </a:stretch>
        </p:blipFill>
        <p:spPr>
          <a:xfrm>
            <a:off x="4180175" y="3740824"/>
            <a:ext cx="2983150" cy="1987525"/>
          </a:xfrm>
          <a:prstGeom prst="rect">
            <a:avLst/>
          </a:prstGeom>
          <a:noFill/>
          <a:ln>
            <a:noFill/>
          </a:ln>
        </p:spPr>
      </p:pic>
      <p:pic>
        <p:nvPicPr>
          <p:cNvPr id="195" name="Google Shape;195;g2f127de833c_0_537" title="Athlete Running Images | Free Photos, PNG Stickers, Wallpapers ..."/>
          <p:cNvPicPr preferRelativeResize="0"/>
          <p:nvPr/>
        </p:nvPicPr>
        <p:blipFill>
          <a:blip r:embed="rId5">
            <a:alphaModFix/>
          </a:blip>
          <a:stretch>
            <a:fillRect/>
          </a:stretch>
        </p:blipFill>
        <p:spPr>
          <a:xfrm>
            <a:off x="7283575" y="4456955"/>
            <a:ext cx="2983150" cy="19837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4b17375d3d_0_0"/>
          <p:cNvSpPr txBox="1">
            <a:spLocks noGrp="1"/>
          </p:cNvSpPr>
          <p:nvPr>
            <p:ph type="body" idx="1"/>
          </p:nvPr>
        </p:nvSpPr>
        <p:spPr>
          <a:xfrm>
            <a:off x="838200" y="327600"/>
            <a:ext cx="9352800" cy="6295500"/>
          </a:xfrm>
          <a:prstGeom prst="rect">
            <a:avLst/>
          </a:prstGeom>
          <a:noFill/>
          <a:ln>
            <a:noFill/>
          </a:ln>
        </p:spPr>
        <p:txBody>
          <a:bodyPr spcFirstLastPara="1" wrap="square" lIns="91425" tIns="45700" rIns="91425" bIns="45700" anchor="t" anchorCtr="0">
            <a:normAutofit lnSpcReduction="10000"/>
          </a:bodyPr>
          <a:lstStyle/>
          <a:p>
            <a:pPr marL="457200" lvl="0" indent="-342899" algn="l" rtl="0">
              <a:lnSpc>
                <a:spcPct val="90000"/>
              </a:lnSpc>
              <a:spcBef>
                <a:spcPts val="1000"/>
              </a:spcBef>
              <a:spcAft>
                <a:spcPts val="0"/>
              </a:spcAft>
              <a:buSzPts val="1800"/>
              <a:buChar char="●"/>
            </a:pPr>
            <a:r>
              <a:rPr lang="en-GB" b="1">
                <a:solidFill>
                  <a:schemeClr val="dk1"/>
                </a:solidFill>
              </a:rPr>
              <a:t>Punctuality is important, if children are late they miss early morning work or interventions. </a:t>
            </a:r>
            <a:endParaRPr b="1">
              <a:solidFill>
                <a:schemeClr val="dk1"/>
              </a:solidFill>
            </a:endParaRPr>
          </a:p>
          <a:p>
            <a:pPr marL="0" lvl="0" indent="0" algn="l" rtl="0">
              <a:lnSpc>
                <a:spcPct val="90000"/>
              </a:lnSpc>
              <a:spcBef>
                <a:spcPts val="1600"/>
              </a:spcBef>
              <a:spcAft>
                <a:spcPts val="0"/>
              </a:spcAft>
              <a:buSzPts val="2323"/>
              <a:buNone/>
            </a:pPr>
            <a:endParaRPr b="1">
              <a:solidFill>
                <a:schemeClr val="dk1"/>
              </a:solidFill>
            </a:endParaRPr>
          </a:p>
          <a:p>
            <a:pPr marL="457200" lvl="0" indent="-342899" algn="l" rtl="0">
              <a:lnSpc>
                <a:spcPct val="90000"/>
              </a:lnSpc>
              <a:spcBef>
                <a:spcPts val="1600"/>
              </a:spcBef>
              <a:spcAft>
                <a:spcPts val="0"/>
              </a:spcAft>
              <a:buSzPts val="1800"/>
              <a:buChar char="●"/>
            </a:pPr>
            <a:r>
              <a:rPr lang="en-GB" b="1">
                <a:solidFill>
                  <a:schemeClr val="dk1"/>
                </a:solidFill>
              </a:rPr>
              <a:t>If attending a sporting club, children will need to bring in P.E kit to change into. They will wear school uniform throughout the day.</a:t>
            </a:r>
            <a:endParaRPr b="1">
              <a:solidFill>
                <a:schemeClr val="dk1"/>
              </a:solidFill>
            </a:endParaRPr>
          </a:p>
          <a:p>
            <a:pPr marL="457200" lvl="0" indent="0" algn="l" rtl="0">
              <a:lnSpc>
                <a:spcPct val="90000"/>
              </a:lnSpc>
              <a:spcBef>
                <a:spcPts val="1600"/>
              </a:spcBef>
              <a:spcAft>
                <a:spcPts val="0"/>
              </a:spcAft>
              <a:buSzPts val="2323"/>
              <a:buNone/>
            </a:pPr>
            <a:endParaRPr b="1">
              <a:solidFill>
                <a:schemeClr val="dk1"/>
              </a:solidFill>
            </a:endParaRPr>
          </a:p>
          <a:p>
            <a:pPr marL="457200" lvl="0" indent="-342900" algn="l" rtl="0">
              <a:lnSpc>
                <a:spcPct val="90000"/>
              </a:lnSpc>
              <a:spcBef>
                <a:spcPts val="1600"/>
              </a:spcBef>
              <a:spcAft>
                <a:spcPts val="0"/>
              </a:spcAft>
              <a:buSzPts val="1800"/>
              <a:buChar char="●"/>
            </a:pPr>
            <a:r>
              <a:rPr lang="en-GB" b="1">
                <a:solidFill>
                  <a:schemeClr val="dk1"/>
                </a:solidFill>
              </a:rPr>
              <a:t>P.E is on Tuesday, children should have P.E kit appropriate for the weather. Trainers need to be brought in for Daily Mile on Thursday.</a:t>
            </a:r>
            <a:endParaRPr b="1">
              <a:solidFill>
                <a:schemeClr val="dk1"/>
              </a:solidFill>
            </a:endParaRPr>
          </a:p>
          <a:p>
            <a:pPr marL="457200" lvl="0" indent="0" algn="l" rtl="0">
              <a:lnSpc>
                <a:spcPct val="90000"/>
              </a:lnSpc>
              <a:spcBef>
                <a:spcPts val="1600"/>
              </a:spcBef>
              <a:spcAft>
                <a:spcPts val="0"/>
              </a:spcAft>
              <a:buNone/>
            </a:pPr>
            <a:endParaRPr b="1">
              <a:solidFill>
                <a:schemeClr val="dk1"/>
              </a:solidFill>
            </a:endParaRPr>
          </a:p>
          <a:p>
            <a:pPr marL="457200" lvl="0" indent="-342899" algn="l" rtl="0">
              <a:lnSpc>
                <a:spcPct val="90000"/>
              </a:lnSpc>
              <a:spcBef>
                <a:spcPts val="1600"/>
              </a:spcBef>
              <a:spcAft>
                <a:spcPts val="0"/>
              </a:spcAft>
              <a:buSzPts val="1800"/>
              <a:buChar char="●"/>
            </a:pPr>
            <a:r>
              <a:rPr lang="en-GB" b="1">
                <a:solidFill>
                  <a:schemeClr val="dk1"/>
                </a:solidFill>
              </a:rPr>
              <a:t>Please inform the office of any arrangements for who is collecting your child on what day.</a:t>
            </a:r>
            <a:endParaRPr b="1">
              <a:solidFill>
                <a:schemeClr val="dk1"/>
              </a:solidFill>
            </a:endParaRPr>
          </a:p>
          <a:p>
            <a:pPr marL="457200" lvl="0" indent="0" algn="l" rtl="0">
              <a:lnSpc>
                <a:spcPct val="90000"/>
              </a:lnSpc>
              <a:spcBef>
                <a:spcPts val="1600"/>
              </a:spcBef>
              <a:spcAft>
                <a:spcPts val="0"/>
              </a:spcAft>
              <a:buSzPts val="2323"/>
              <a:buNone/>
            </a:pPr>
            <a:endParaRPr b="1">
              <a:solidFill>
                <a:schemeClr val="dk1"/>
              </a:solidFill>
            </a:endParaRPr>
          </a:p>
          <a:p>
            <a:pPr marL="457200" lvl="0" indent="-342899" algn="l" rtl="0">
              <a:lnSpc>
                <a:spcPct val="90000"/>
              </a:lnSpc>
              <a:spcBef>
                <a:spcPts val="1600"/>
              </a:spcBef>
              <a:spcAft>
                <a:spcPts val="0"/>
              </a:spcAft>
              <a:buSzPts val="1800"/>
              <a:buChar char="●"/>
            </a:pPr>
            <a:r>
              <a:rPr lang="en-GB" b="1">
                <a:solidFill>
                  <a:schemeClr val="dk1"/>
                </a:solidFill>
              </a:rPr>
              <a:t>Any queries please contact the office.</a:t>
            </a:r>
            <a:endParaRPr b="1">
              <a:solidFill>
                <a:schemeClr val="dk1"/>
              </a:solidFill>
            </a:endParaRPr>
          </a:p>
        </p:txBody>
      </p:sp>
      <p:pic>
        <p:nvPicPr>
          <p:cNvPr id="202" name="Google Shape;202;g14b17375d3d_0_0"/>
          <p:cNvPicPr preferRelativeResize="0"/>
          <p:nvPr/>
        </p:nvPicPr>
        <p:blipFill rotWithShape="1">
          <a:blip r:embed="rId3">
            <a:alphaModFix/>
          </a:blip>
          <a:srcRect/>
          <a:stretch/>
        </p:blipFill>
        <p:spPr>
          <a:xfrm>
            <a:off x="10283950" y="129500"/>
            <a:ext cx="1784100" cy="1512925"/>
          </a:xfrm>
          <a:prstGeom prst="rect">
            <a:avLst/>
          </a:prstGeom>
          <a:noFill/>
          <a:ln>
            <a:noFill/>
          </a:ln>
        </p:spPr>
      </p:pic>
      <p:pic>
        <p:nvPicPr>
          <p:cNvPr id="203" name="Google Shape;203;g14b17375d3d_0_0" descr="winnie the pooh is flexing his muscles in a cartoon (Provided by Tenor)"/>
          <p:cNvPicPr preferRelativeResize="0"/>
          <p:nvPr/>
        </p:nvPicPr>
        <p:blipFill>
          <a:blip r:embed="rId4">
            <a:alphaModFix/>
          </a:blip>
          <a:stretch>
            <a:fillRect/>
          </a:stretch>
        </p:blipFill>
        <p:spPr>
          <a:xfrm>
            <a:off x="9126625" y="5155525"/>
            <a:ext cx="2860849" cy="1585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p:nvPr/>
        </p:nvSpPr>
        <p:spPr>
          <a:xfrm>
            <a:off x="0" y="0"/>
            <a:ext cx="12192000" cy="68580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13"/>
          <p:cNvSpPr txBox="1">
            <a:spLocks noGrp="1"/>
          </p:cNvSpPr>
          <p:nvPr>
            <p:ph type="body" idx="1"/>
          </p:nvPr>
        </p:nvSpPr>
        <p:spPr>
          <a:xfrm>
            <a:off x="590344" y="1092356"/>
            <a:ext cx="4008300" cy="4394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b="1">
                <a:solidFill>
                  <a:schemeClr val="dk1"/>
                </a:solidFill>
              </a:rPr>
              <a:t>We are really looking forward to this academic year.</a:t>
            </a:r>
            <a:endParaRPr b="1">
              <a:solidFill>
                <a:schemeClr val="dk1"/>
              </a:solidFill>
            </a:endParaRPr>
          </a:p>
          <a:p>
            <a:pPr marL="0" lvl="0" indent="0" algn="l" rtl="0">
              <a:lnSpc>
                <a:spcPct val="90000"/>
              </a:lnSpc>
              <a:spcBef>
                <a:spcPts val="1000"/>
              </a:spcBef>
              <a:spcAft>
                <a:spcPts val="0"/>
              </a:spcAft>
              <a:buClr>
                <a:schemeClr val="dk1"/>
              </a:buClr>
              <a:buSzPts val="2000"/>
              <a:buNone/>
            </a:pPr>
            <a:endParaRPr sz="2000" b="1">
              <a:solidFill>
                <a:schemeClr val="dk1"/>
              </a:solidFill>
            </a:endParaRPr>
          </a:p>
          <a:p>
            <a:pPr marL="0" lvl="0" indent="0" algn="l" rtl="0">
              <a:lnSpc>
                <a:spcPct val="90000"/>
              </a:lnSpc>
              <a:spcBef>
                <a:spcPts val="1000"/>
              </a:spcBef>
              <a:spcAft>
                <a:spcPts val="0"/>
              </a:spcAft>
              <a:buClr>
                <a:schemeClr val="dk1"/>
              </a:buClr>
              <a:buSzPts val="2000"/>
              <a:buNone/>
            </a:pPr>
            <a:r>
              <a:rPr lang="en-GB" sz="2000" b="1">
                <a:solidFill>
                  <a:schemeClr val="dk1"/>
                </a:solidFill>
              </a:rPr>
              <a:t>Supporting your child and the year 5 team will ensure we can all be the best we can be. </a:t>
            </a:r>
            <a:endParaRPr b="1">
              <a:solidFill>
                <a:schemeClr val="dk1"/>
              </a:solidFill>
            </a:endParaRPr>
          </a:p>
          <a:p>
            <a:pPr marL="0" lvl="0" indent="0" algn="l" rtl="0">
              <a:lnSpc>
                <a:spcPct val="90000"/>
              </a:lnSpc>
              <a:spcBef>
                <a:spcPts val="1000"/>
              </a:spcBef>
              <a:spcAft>
                <a:spcPts val="0"/>
              </a:spcAft>
              <a:buClr>
                <a:schemeClr val="dk1"/>
              </a:buClr>
              <a:buSzPts val="2000"/>
              <a:buNone/>
            </a:pPr>
            <a:endParaRPr sz="2000" b="1">
              <a:solidFill>
                <a:schemeClr val="dk1"/>
              </a:solidFill>
            </a:endParaRPr>
          </a:p>
          <a:p>
            <a:pPr marL="0" lvl="0" indent="0" algn="l" rtl="0">
              <a:lnSpc>
                <a:spcPct val="90000"/>
              </a:lnSpc>
              <a:spcBef>
                <a:spcPts val="1000"/>
              </a:spcBef>
              <a:spcAft>
                <a:spcPts val="1600"/>
              </a:spcAft>
              <a:buClr>
                <a:schemeClr val="dk1"/>
              </a:buClr>
              <a:buSzPts val="2000"/>
              <a:buNone/>
            </a:pPr>
            <a:r>
              <a:rPr lang="en-GB" sz="2000" b="1">
                <a:solidFill>
                  <a:schemeClr val="dk1"/>
                </a:solidFill>
              </a:rPr>
              <a:t>Thank you for coming and listening, any questions please feel free to email the office and I will get back to you as soon as I can. </a:t>
            </a:r>
            <a:endParaRPr b="1">
              <a:solidFill>
                <a:schemeClr val="dk1"/>
              </a:solidFill>
            </a:endParaRPr>
          </a:p>
        </p:txBody>
      </p:sp>
      <p:grpSp>
        <p:nvGrpSpPr>
          <p:cNvPr id="210" name="Google Shape;210;p13"/>
          <p:cNvGrpSpPr/>
          <p:nvPr/>
        </p:nvGrpSpPr>
        <p:grpSpPr>
          <a:xfrm>
            <a:off x="0" y="4601497"/>
            <a:ext cx="1014060" cy="2017580"/>
            <a:chOff x="0" y="4601497"/>
            <a:chExt cx="1014060" cy="2017580"/>
          </a:xfrm>
        </p:grpSpPr>
        <p:sp>
          <p:nvSpPr>
            <p:cNvPr id="211" name="Google Shape;211;p13"/>
            <p:cNvSpPr/>
            <p:nvPr/>
          </p:nvSpPr>
          <p:spPr>
            <a:xfrm rot="5400000">
              <a:off x="-501760" y="5103257"/>
              <a:ext cx="2017580" cy="1014060"/>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13"/>
            <p:cNvSpPr/>
            <p:nvPr/>
          </p:nvSpPr>
          <p:spPr>
            <a:xfrm rot="2700000">
              <a:off x="427916" y="572870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13" name="Google Shape;213;p13" descr="See the source image"/>
          <p:cNvPicPr preferRelativeResize="0"/>
          <p:nvPr/>
        </p:nvPicPr>
        <p:blipFill rotWithShape="1">
          <a:blip r:embed="rId3">
            <a:alphaModFix/>
          </a:blip>
          <a:srcRect/>
          <a:stretch/>
        </p:blipFill>
        <p:spPr>
          <a:xfrm>
            <a:off x="5317377" y="1782981"/>
            <a:ext cx="6209098" cy="4361892"/>
          </a:xfrm>
          <a:prstGeom prst="rect">
            <a:avLst/>
          </a:prstGeom>
          <a:noFill/>
          <a:ln>
            <a:noFill/>
          </a:ln>
        </p:spPr>
      </p:pic>
      <p:grpSp>
        <p:nvGrpSpPr>
          <p:cNvPr id="214" name="Google Shape;214;p13"/>
          <p:cNvGrpSpPr/>
          <p:nvPr/>
        </p:nvGrpSpPr>
        <p:grpSpPr>
          <a:xfrm>
            <a:off x="11219290" y="1"/>
            <a:ext cx="972709" cy="1935307"/>
            <a:chOff x="10918968" y="713127"/>
            <a:chExt cx="1273032" cy="2532832"/>
          </a:xfrm>
        </p:grpSpPr>
        <p:sp>
          <p:nvSpPr>
            <p:cNvPr id="215" name="Google Shape;215;p13"/>
            <p:cNvSpPr/>
            <p:nvPr/>
          </p:nvSpPr>
          <p:spPr>
            <a:xfrm rot="2700000">
              <a:off x="11052629" y="2120024"/>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13"/>
            <p:cNvSpPr/>
            <p:nvPr/>
          </p:nvSpPr>
          <p:spPr>
            <a:xfrm rot="-5400000">
              <a:off x="10289068" y="1343027"/>
              <a:ext cx="2532832" cy="1273032"/>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p:nvPr/>
        </p:nvSpPr>
        <p:spPr>
          <a:xfrm>
            <a:off x="-1" y="0"/>
            <a:ext cx="12188952" cy="68580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2"/>
          <p:cNvSpPr/>
          <p:nvPr/>
        </p:nvSpPr>
        <p:spPr>
          <a:xfrm rot="10800000">
            <a:off x="2133600" y="685800"/>
            <a:ext cx="10058400" cy="5486400"/>
          </a:xfrm>
          <a:prstGeom prst="rect">
            <a:avLst/>
          </a:prstGeom>
          <a:solidFill>
            <a:srgbClr val="F2F2F2"/>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3000"/>
              <a:buFont typeface="Calibri"/>
              <a:buNone/>
            </a:pPr>
            <a:endParaRPr sz="3000" b="0" i="0" u="none" strike="noStrike" cap="none">
              <a:solidFill>
                <a:srgbClr val="000000"/>
              </a:solidFill>
              <a:latin typeface="Helvetica Neue"/>
              <a:ea typeface="Helvetica Neue"/>
              <a:cs typeface="Helvetica Neue"/>
              <a:sym typeface="Helvetica Neue"/>
            </a:endParaRPr>
          </a:p>
        </p:txBody>
      </p:sp>
      <p:sp>
        <p:nvSpPr>
          <p:cNvPr id="75" name="Google Shape;75;p2"/>
          <p:cNvSpPr txBox="1">
            <a:spLocks noGrp="1"/>
          </p:cNvSpPr>
          <p:nvPr>
            <p:ph type="title"/>
          </p:nvPr>
        </p:nvSpPr>
        <p:spPr>
          <a:xfrm>
            <a:off x="1463040" y="685800"/>
            <a:ext cx="4432937" cy="23861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000"/>
              <a:buFont typeface="Calibri"/>
              <a:buNone/>
            </a:pPr>
            <a:r>
              <a:rPr lang="en-GB" sz="5000" b="1"/>
              <a:t>Year 5 Staff Team</a:t>
            </a:r>
            <a:endParaRPr/>
          </a:p>
        </p:txBody>
      </p:sp>
      <p:sp>
        <p:nvSpPr>
          <p:cNvPr id="76" name="Google Shape;76;p2"/>
          <p:cNvSpPr/>
          <p:nvPr/>
        </p:nvSpPr>
        <p:spPr>
          <a:xfrm>
            <a:off x="1159764" y="685797"/>
            <a:ext cx="118872" cy="155045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2"/>
          <p:cNvSpPr txBox="1">
            <a:spLocks noGrp="1"/>
          </p:cNvSpPr>
          <p:nvPr>
            <p:ph type="body" idx="1"/>
          </p:nvPr>
        </p:nvSpPr>
        <p:spPr>
          <a:xfrm>
            <a:off x="484900" y="2549225"/>
            <a:ext cx="5411100" cy="3622800"/>
          </a:xfrm>
          <a:prstGeom prst="rect">
            <a:avLst/>
          </a:prstGeom>
          <a:noFill/>
          <a:ln>
            <a:noFill/>
          </a:ln>
        </p:spPr>
        <p:txBody>
          <a:bodyPr spcFirstLastPara="1" wrap="square" lIns="91425" tIns="45700" rIns="91425" bIns="45700" anchor="t" anchorCtr="0">
            <a:normAutofit fontScale="62500"/>
          </a:bodyPr>
          <a:lstStyle/>
          <a:p>
            <a:pPr marL="0" lvl="0" indent="0" algn="l" rtl="0">
              <a:lnSpc>
                <a:spcPct val="90000"/>
              </a:lnSpc>
              <a:spcBef>
                <a:spcPts val="0"/>
              </a:spcBef>
              <a:spcAft>
                <a:spcPts val="0"/>
              </a:spcAft>
              <a:buClr>
                <a:schemeClr val="dk1"/>
              </a:buClr>
              <a:buSzPct val="100000"/>
              <a:buNone/>
            </a:pPr>
            <a:endParaRPr sz="1800"/>
          </a:p>
          <a:p>
            <a:pPr marL="0" lvl="0" indent="0" algn="l" rtl="0">
              <a:lnSpc>
                <a:spcPct val="90000"/>
              </a:lnSpc>
              <a:spcBef>
                <a:spcPts val="1000"/>
              </a:spcBef>
              <a:spcAft>
                <a:spcPts val="0"/>
              </a:spcAft>
              <a:buClr>
                <a:schemeClr val="dk1"/>
              </a:buClr>
              <a:buSzPct val="41379"/>
              <a:buNone/>
            </a:pPr>
            <a:r>
              <a:rPr lang="en-GB" sz="4350" b="1">
                <a:solidFill>
                  <a:schemeClr val="dk1"/>
                </a:solidFill>
              </a:rPr>
              <a:t>Mrs Marquis – Class teacher</a:t>
            </a:r>
            <a:endParaRPr sz="4350" b="1">
              <a:solidFill>
                <a:schemeClr val="dk1"/>
              </a:solidFill>
            </a:endParaRPr>
          </a:p>
          <a:p>
            <a:pPr marL="0" lvl="0" indent="0" algn="l" rtl="0">
              <a:lnSpc>
                <a:spcPct val="90000"/>
              </a:lnSpc>
              <a:spcBef>
                <a:spcPts val="1000"/>
              </a:spcBef>
              <a:spcAft>
                <a:spcPts val="0"/>
              </a:spcAft>
              <a:buClr>
                <a:schemeClr val="dk1"/>
              </a:buClr>
              <a:buSzPct val="41379"/>
              <a:buNone/>
            </a:pPr>
            <a:endParaRPr sz="4350" b="1">
              <a:solidFill>
                <a:schemeClr val="dk1"/>
              </a:solidFill>
            </a:endParaRPr>
          </a:p>
          <a:p>
            <a:pPr marL="0" lvl="0" indent="0" algn="l" rtl="0">
              <a:lnSpc>
                <a:spcPct val="90000"/>
              </a:lnSpc>
              <a:spcBef>
                <a:spcPts val="1000"/>
              </a:spcBef>
              <a:spcAft>
                <a:spcPts val="0"/>
              </a:spcAft>
              <a:buClr>
                <a:schemeClr val="dk1"/>
              </a:buClr>
              <a:buSzPct val="41379"/>
              <a:buNone/>
            </a:pPr>
            <a:r>
              <a:rPr lang="en-GB" sz="4350" b="1">
                <a:solidFill>
                  <a:schemeClr val="dk1"/>
                </a:solidFill>
              </a:rPr>
              <a:t>Mrs Arnold – PPA cover (Tuesday morning 9:30-12:00) </a:t>
            </a:r>
            <a:endParaRPr sz="4350" b="1">
              <a:solidFill>
                <a:schemeClr val="dk1"/>
              </a:solidFill>
            </a:endParaRPr>
          </a:p>
          <a:p>
            <a:pPr marL="0" lvl="0" indent="0" algn="l" rtl="0">
              <a:lnSpc>
                <a:spcPct val="90000"/>
              </a:lnSpc>
              <a:spcBef>
                <a:spcPts val="1000"/>
              </a:spcBef>
              <a:spcAft>
                <a:spcPts val="0"/>
              </a:spcAft>
              <a:buClr>
                <a:schemeClr val="dk1"/>
              </a:buClr>
              <a:buSzPct val="41379"/>
              <a:buNone/>
            </a:pPr>
            <a:endParaRPr sz="4350" b="1">
              <a:solidFill>
                <a:schemeClr val="dk1"/>
              </a:solidFill>
            </a:endParaRPr>
          </a:p>
          <a:p>
            <a:pPr marL="0" lvl="0" indent="0" algn="l" rtl="0">
              <a:lnSpc>
                <a:spcPct val="90000"/>
              </a:lnSpc>
              <a:spcBef>
                <a:spcPts val="1000"/>
              </a:spcBef>
              <a:spcAft>
                <a:spcPts val="0"/>
              </a:spcAft>
              <a:buClr>
                <a:schemeClr val="dk1"/>
              </a:buClr>
              <a:buSzPct val="41379"/>
              <a:buNone/>
            </a:pPr>
            <a:r>
              <a:rPr lang="en-GB" sz="4350" b="1">
                <a:solidFill>
                  <a:schemeClr val="dk1"/>
                </a:solidFill>
              </a:rPr>
              <a:t>LSAs – Miss McLoughlin - AM</a:t>
            </a:r>
            <a:endParaRPr sz="4350" b="1">
              <a:solidFill>
                <a:schemeClr val="dk1"/>
              </a:solidFill>
            </a:endParaRPr>
          </a:p>
          <a:p>
            <a:pPr marL="0" lvl="0" indent="0" algn="l" rtl="0">
              <a:lnSpc>
                <a:spcPct val="90000"/>
              </a:lnSpc>
              <a:spcBef>
                <a:spcPts val="1000"/>
              </a:spcBef>
              <a:spcAft>
                <a:spcPts val="0"/>
              </a:spcAft>
              <a:buClr>
                <a:schemeClr val="dk1"/>
              </a:buClr>
              <a:buSzPct val="41379"/>
              <a:buNone/>
            </a:pPr>
            <a:r>
              <a:rPr lang="en-GB" sz="4350" b="1">
                <a:solidFill>
                  <a:schemeClr val="dk1"/>
                </a:solidFill>
              </a:rPr>
              <a:t>Mrs Thorne - PM</a:t>
            </a:r>
            <a:endParaRPr sz="4350" b="1">
              <a:solidFill>
                <a:schemeClr val="dk1"/>
              </a:solidFill>
            </a:endParaRPr>
          </a:p>
        </p:txBody>
      </p:sp>
      <p:sp>
        <p:nvSpPr>
          <p:cNvPr id="78" name="Google Shape;78;p2"/>
          <p:cNvSpPr/>
          <p:nvPr/>
        </p:nvSpPr>
        <p:spPr>
          <a:xfrm>
            <a:off x="12073128" y="6172201"/>
            <a:ext cx="118872" cy="685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9" name="Google Shape;79;p2" title="We Are A Team Free Stock Photo - Public Domain Pictures"/>
          <p:cNvPicPr preferRelativeResize="0"/>
          <p:nvPr/>
        </p:nvPicPr>
        <p:blipFill>
          <a:blip r:embed="rId3">
            <a:alphaModFix/>
          </a:blip>
          <a:stretch>
            <a:fillRect/>
          </a:stretch>
        </p:blipFill>
        <p:spPr>
          <a:xfrm>
            <a:off x="8155250" y="191800"/>
            <a:ext cx="3807649" cy="2538450"/>
          </a:xfrm>
          <a:prstGeom prst="rect">
            <a:avLst/>
          </a:prstGeom>
          <a:noFill/>
          <a:ln>
            <a:noFill/>
          </a:ln>
        </p:spPr>
      </p:pic>
      <p:pic>
        <p:nvPicPr>
          <p:cNvPr id="80" name="Google Shape;80;p2"/>
          <p:cNvPicPr preferRelativeResize="0"/>
          <p:nvPr/>
        </p:nvPicPr>
        <p:blipFill>
          <a:blip r:embed="rId4">
            <a:alphaModFix/>
          </a:blip>
          <a:stretch>
            <a:fillRect/>
          </a:stretch>
        </p:blipFill>
        <p:spPr>
          <a:xfrm>
            <a:off x="5658698" y="1300873"/>
            <a:ext cx="1642275" cy="1889875"/>
          </a:xfrm>
          <a:prstGeom prst="rect">
            <a:avLst/>
          </a:prstGeom>
          <a:solidFill>
            <a:srgbClr val="F2F2F2"/>
          </a:solidFill>
          <a:ln>
            <a:noFill/>
          </a:ln>
        </p:spPr>
      </p:pic>
      <p:pic>
        <p:nvPicPr>
          <p:cNvPr id="81" name="Google Shape;81;p2"/>
          <p:cNvPicPr preferRelativeResize="0"/>
          <p:nvPr/>
        </p:nvPicPr>
        <p:blipFill>
          <a:blip r:embed="rId5">
            <a:alphaModFix/>
          </a:blip>
          <a:stretch>
            <a:fillRect/>
          </a:stretch>
        </p:blipFill>
        <p:spPr>
          <a:xfrm>
            <a:off x="5658697" y="3138697"/>
            <a:ext cx="1642275" cy="1642275"/>
          </a:xfrm>
          <a:prstGeom prst="rect">
            <a:avLst/>
          </a:prstGeom>
          <a:solidFill>
            <a:srgbClr val="F2F2F2"/>
          </a:solidFill>
          <a:ln>
            <a:noFill/>
          </a:ln>
        </p:spPr>
      </p:pic>
      <p:pic>
        <p:nvPicPr>
          <p:cNvPr id="82" name="Google Shape;82;p2"/>
          <p:cNvPicPr preferRelativeResize="0"/>
          <p:nvPr/>
        </p:nvPicPr>
        <p:blipFill>
          <a:blip r:embed="rId6">
            <a:alphaModFix/>
          </a:blip>
          <a:stretch>
            <a:fillRect/>
          </a:stretch>
        </p:blipFill>
        <p:spPr>
          <a:xfrm>
            <a:off x="5917877" y="5052300"/>
            <a:ext cx="1270508" cy="1550450"/>
          </a:xfrm>
          <a:prstGeom prst="rect">
            <a:avLst/>
          </a:prstGeom>
          <a:solidFill>
            <a:srgbClr val="F2F2F2"/>
          </a:solidFill>
          <a:ln>
            <a:noFill/>
          </a:ln>
        </p:spPr>
      </p:pic>
      <p:pic>
        <p:nvPicPr>
          <p:cNvPr id="83" name="Google Shape;83;p2"/>
          <p:cNvPicPr preferRelativeResize="0"/>
          <p:nvPr/>
        </p:nvPicPr>
        <p:blipFill>
          <a:blip r:embed="rId7">
            <a:alphaModFix/>
          </a:blip>
          <a:stretch>
            <a:fillRect/>
          </a:stretch>
        </p:blipFill>
        <p:spPr>
          <a:xfrm>
            <a:off x="7594200" y="5006388"/>
            <a:ext cx="1458089" cy="1642275"/>
          </a:xfrm>
          <a:prstGeom prst="rect">
            <a:avLst/>
          </a:prstGeom>
          <a:solidFill>
            <a:srgbClr val="F2F2F2"/>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a:solidFill>
                  <a:schemeClr val="dk1"/>
                </a:solidFill>
              </a:rPr>
              <a:t>A positive relationship between home and school is crucial. </a:t>
            </a:r>
            <a:endParaRPr>
              <a:solidFill>
                <a:schemeClr val="dk1"/>
              </a:solidFill>
            </a:endParaRPr>
          </a:p>
          <a:p>
            <a:pPr marL="0" lvl="0" indent="0" algn="l" rtl="0">
              <a:lnSpc>
                <a:spcPct val="90000"/>
              </a:lnSpc>
              <a:spcBef>
                <a:spcPts val="1000"/>
              </a:spcBef>
              <a:spcAft>
                <a:spcPts val="0"/>
              </a:spcAft>
              <a:buClr>
                <a:schemeClr val="dk1"/>
              </a:buClr>
              <a:buSzPts val="2800"/>
              <a:buNone/>
            </a:pPr>
            <a:endParaRPr>
              <a:solidFill>
                <a:schemeClr val="dk1"/>
              </a:solidFill>
            </a:endParaRPr>
          </a:p>
          <a:p>
            <a:pPr marL="228600" lvl="0" indent="-228600" algn="l" rtl="0">
              <a:lnSpc>
                <a:spcPct val="90000"/>
              </a:lnSpc>
              <a:spcBef>
                <a:spcPts val="1000"/>
              </a:spcBef>
              <a:spcAft>
                <a:spcPts val="0"/>
              </a:spcAft>
              <a:buSzPts val="2800"/>
              <a:buChar char="●"/>
            </a:pPr>
            <a:r>
              <a:rPr lang="en-GB">
                <a:solidFill>
                  <a:schemeClr val="dk1"/>
                </a:solidFill>
              </a:rPr>
              <a:t>Throughout the year there will be parent meetings in October and March.</a:t>
            </a:r>
            <a:endParaRPr>
              <a:solidFill>
                <a:schemeClr val="dk1"/>
              </a:solidFill>
            </a:endParaRPr>
          </a:p>
          <a:p>
            <a:pPr marL="0" lvl="0" indent="0" algn="l" rtl="0">
              <a:lnSpc>
                <a:spcPct val="90000"/>
              </a:lnSpc>
              <a:spcBef>
                <a:spcPts val="1000"/>
              </a:spcBef>
              <a:spcAft>
                <a:spcPts val="0"/>
              </a:spcAft>
              <a:buClr>
                <a:schemeClr val="dk1"/>
              </a:buClr>
              <a:buSzPts val="2800"/>
              <a:buNone/>
            </a:pPr>
            <a:endParaRPr>
              <a:solidFill>
                <a:schemeClr val="dk1"/>
              </a:solidFill>
            </a:endParaRPr>
          </a:p>
          <a:p>
            <a:pPr marL="228600" lvl="0" indent="-228600" algn="l" rtl="0">
              <a:lnSpc>
                <a:spcPct val="90000"/>
              </a:lnSpc>
              <a:spcBef>
                <a:spcPts val="1000"/>
              </a:spcBef>
              <a:spcAft>
                <a:spcPts val="0"/>
              </a:spcAft>
              <a:buSzPts val="2800"/>
              <a:buChar char="●"/>
            </a:pPr>
            <a:r>
              <a:rPr lang="en-GB">
                <a:solidFill>
                  <a:schemeClr val="dk1"/>
                </a:solidFill>
              </a:rPr>
              <a:t>All children are individuals and encouraged to be the best they can be.</a:t>
            </a:r>
            <a:endParaRPr>
              <a:solidFill>
                <a:schemeClr val="dk1"/>
              </a:solidFill>
            </a:endParaRPr>
          </a:p>
          <a:p>
            <a:pPr marL="0" lvl="0" indent="0" algn="l" rtl="0">
              <a:lnSpc>
                <a:spcPct val="90000"/>
              </a:lnSpc>
              <a:spcBef>
                <a:spcPts val="1000"/>
              </a:spcBef>
              <a:spcAft>
                <a:spcPts val="0"/>
              </a:spcAft>
              <a:buClr>
                <a:schemeClr val="dk1"/>
              </a:buClr>
              <a:buSzPts val="2800"/>
              <a:buNone/>
            </a:pPr>
            <a:endParaRPr>
              <a:solidFill>
                <a:schemeClr val="dk1"/>
              </a:solidFill>
            </a:endParaRPr>
          </a:p>
          <a:p>
            <a:pPr marL="228600" lvl="0" indent="-228600" algn="l" rtl="0">
              <a:lnSpc>
                <a:spcPct val="90000"/>
              </a:lnSpc>
              <a:spcBef>
                <a:spcPts val="1000"/>
              </a:spcBef>
              <a:spcAft>
                <a:spcPts val="1600"/>
              </a:spcAft>
              <a:buSzPts val="2800"/>
              <a:buChar char="●"/>
            </a:pPr>
            <a:r>
              <a:rPr lang="en-GB">
                <a:solidFill>
                  <a:schemeClr val="dk1"/>
                </a:solidFill>
              </a:rPr>
              <a:t>Children are rewarded through: House points, Head teacher awards, Secret Student, Celebration assemblies, Artist of the month, Reading awards and Sports awards.</a:t>
            </a:r>
            <a:endParaRPr>
              <a:solidFill>
                <a:schemeClr val="dk1"/>
              </a:solidFill>
            </a:endParaRPr>
          </a:p>
        </p:txBody>
      </p:sp>
      <p:pic>
        <p:nvPicPr>
          <p:cNvPr id="89" name="Google Shape;89;p3" descr="See the source image"/>
          <p:cNvPicPr preferRelativeResize="0"/>
          <p:nvPr/>
        </p:nvPicPr>
        <p:blipFill rotWithShape="1">
          <a:blip r:embed="rId3">
            <a:alphaModFix/>
          </a:blip>
          <a:srcRect/>
          <a:stretch/>
        </p:blipFill>
        <p:spPr>
          <a:xfrm>
            <a:off x="3084022" y="200424"/>
            <a:ext cx="6843713" cy="15617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p:nvPr/>
        </p:nvSpPr>
        <p:spPr>
          <a:xfrm>
            <a:off x="0" y="0"/>
            <a:ext cx="12192000" cy="68580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
          <p:cNvSpPr txBox="1">
            <a:spLocks noGrp="1"/>
          </p:cNvSpPr>
          <p:nvPr>
            <p:ph type="title"/>
          </p:nvPr>
        </p:nvSpPr>
        <p:spPr>
          <a:xfrm>
            <a:off x="965199" y="851517"/>
            <a:ext cx="5130795" cy="14617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b="1"/>
              <a:t>Key Points</a:t>
            </a:r>
            <a:endParaRPr/>
          </a:p>
        </p:txBody>
      </p:sp>
      <p:sp>
        <p:nvSpPr>
          <p:cNvPr id="96" name="Google Shape;96;p4"/>
          <p:cNvSpPr txBox="1">
            <a:spLocks noGrp="1"/>
          </p:cNvSpPr>
          <p:nvPr>
            <p:ph type="body" idx="1"/>
          </p:nvPr>
        </p:nvSpPr>
        <p:spPr>
          <a:xfrm>
            <a:off x="363026" y="2470250"/>
            <a:ext cx="6553200" cy="3536100"/>
          </a:xfrm>
          <a:prstGeom prst="rect">
            <a:avLst/>
          </a:prstGeom>
          <a:noFill/>
          <a:ln>
            <a:noFill/>
          </a:ln>
        </p:spPr>
        <p:txBody>
          <a:bodyPr spcFirstLastPara="1" wrap="square" lIns="91425" tIns="45700" rIns="91425" bIns="45700" anchor="t" anchorCtr="0">
            <a:noAutofit/>
          </a:bodyPr>
          <a:lstStyle/>
          <a:p>
            <a:pPr marL="228600" lvl="0" indent="-230458" algn="l" rtl="0">
              <a:lnSpc>
                <a:spcPct val="70000"/>
              </a:lnSpc>
              <a:spcBef>
                <a:spcPts val="0"/>
              </a:spcBef>
              <a:spcAft>
                <a:spcPts val="0"/>
              </a:spcAft>
              <a:buSzPts val="1889"/>
              <a:buChar char="●"/>
            </a:pPr>
            <a:r>
              <a:rPr lang="en-GB" sz="1889">
                <a:solidFill>
                  <a:schemeClr val="dk1"/>
                </a:solidFill>
              </a:rPr>
              <a:t>Punctuality – Working for punctuality points – Being late impacts on learning.</a:t>
            </a:r>
            <a:endParaRPr sz="1889">
              <a:solidFill>
                <a:schemeClr val="dk1"/>
              </a:solidFill>
            </a:endParaRPr>
          </a:p>
          <a:p>
            <a:pPr marL="0" lvl="0" indent="0" algn="l" rtl="0">
              <a:lnSpc>
                <a:spcPct val="70000"/>
              </a:lnSpc>
              <a:spcBef>
                <a:spcPts val="1000"/>
              </a:spcBef>
              <a:spcAft>
                <a:spcPts val="0"/>
              </a:spcAft>
              <a:buClr>
                <a:schemeClr val="dk1"/>
              </a:buClr>
              <a:buSzPts val="1500"/>
              <a:buNone/>
            </a:pPr>
            <a:endParaRPr sz="1889">
              <a:solidFill>
                <a:schemeClr val="dk1"/>
              </a:solidFill>
            </a:endParaRPr>
          </a:p>
          <a:p>
            <a:pPr marL="228600" lvl="0" indent="-230458" algn="l" rtl="0">
              <a:lnSpc>
                <a:spcPct val="70000"/>
              </a:lnSpc>
              <a:spcBef>
                <a:spcPts val="1000"/>
              </a:spcBef>
              <a:spcAft>
                <a:spcPts val="0"/>
              </a:spcAft>
              <a:buSzPts val="1889"/>
              <a:buChar char="●"/>
            </a:pPr>
            <a:r>
              <a:rPr lang="en-GB" sz="1889">
                <a:solidFill>
                  <a:schemeClr val="dk1"/>
                </a:solidFill>
              </a:rPr>
              <a:t>Attendance – We want to see you – However, remember it’s 48 hours off for sickness and diarrhoea.</a:t>
            </a:r>
            <a:endParaRPr sz="1889">
              <a:solidFill>
                <a:schemeClr val="dk1"/>
              </a:solidFill>
            </a:endParaRPr>
          </a:p>
          <a:p>
            <a:pPr marL="0" lvl="0" indent="0" algn="l" rtl="0">
              <a:lnSpc>
                <a:spcPct val="70000"/>
              </a:lnSpc>
              <a:spcBef>
                <a:spcPts val="1000"/>
              </a:spcBef>
              <a:spcAft>
                <a:spcPts val="0"/>
              </a:spcAft>
              <a:buClr>
                <a:schemeClr val="dk1"/>
              </a:buClr>
              <a:buSzPts val="1500"/>
              <a:buNone/>
            </a:pPr>
            <a:endParaRPr sz="1889">
              <a:solidFill>
                <a:schemeClr val="dk1"/>
              </a:solidFill>
            </a:endParaRPr>
          </a:p>
          <a:p>
            <a:pPr marL="228600" lvl="0" indent="-230458" algn="l" rtl="0">
              <a:lnSpc>
                <a:spcPct val="70000"/>
              </a:lnSpc>
              <a:spcBef>
                <a:spcPts val="1000"/>
              </a:spcBef>
              <a:spcAft>
                <a:spcPts val="0"/>
              </a:spcAft>
              <a:buSzPts val="1889"/>
              <a:buChar char="●"/>
            </a:pPr>
            <a:r>
              <a:rPr lang="en-GB" sz="1889">
                <a:solidFill>
                  <a:schemeClr val="dk1"/>
                </a:solidFill>
              </a:rPr>
              <a:t>Communicating – Please communicate through the office where all information is passed on, I will get back to you as soon as I can. </a:t>
            </a:r>
            <a:endParaRPr sz="1889">
              <a:solidFill>
                <a:schemeClr val="dk1"/>
              </a:solidFill>
            </a:endParaRPr>
          </a:p>
          <a:p>
            <a:pPr marL="0" lvl="0" indent="0" algn="l" rtl="0">
              <a:lnSpc>
                <a:spcPct val="70000"/>
              </a:lnSpc>
              <a:spcBef>
                <a:spcPts val="1000"/>
              </a:spcBef>
              <a:spcAft>
                <a:spcPts val="0"/>
              </a:spcAft>
              <a:buClr>
                <a:schemeClr val="dk1"/>
              </a:buClr>
              <a:buSzPts val="1500"/>
              <a:buNone/>
            </a:pPr>
            <a:endParaRPr sz="1889">
              <a:solidFill>
                <a:schemeClr val="dk1"/>
              </a:solidFill>
            </a:endParaRPr>
          </a:p>
          <a:p>
            <a:pPr marL="228600" lvl="0" indent="-230458" algn="l" rtl="0">
              <a:lnSpc>
                <a:spcPct val="70000"/>
              </a:lnSpc>
              <a:spcBef>
                <a:spcPts val="1000"/>
              </a:spcBef>
              <a:spcAft>
                <a:spcPts val="0"/>
              </a:spcAft>
              <a:buSzPts val="1889"/>
              <a:buChar char="●"/>
            </a:pPr>
            <a:r>
              <a:rPr lang="en-GB" sz="1889">
                <a:solidFill>
                  <a:schemeClr val="dk1"/>
                </a:solidFill>
              </a:rPr>
              <a:t>School Uniform – Uniform changes are indicated on newsletters and on the school website. Please label all uniform.</a:t>
            </a:r>
            <a:endParaRPr sz="1889">
              <a:solidFill>
                <a:schemeClr val="dk1"/>
              </a:solidFill>
            </a:endParaRPr>
          </a:p>
          <a:p>
            <a:pPr marL="228600" lvl="0" indent="-164655" algn="l" rtl="0">
              <a:lnSpc>
                <a:spcPct val="70000"/>
              </a:lnSpc>
              <a:spcBef>
                <a:spcPts val="1000"/>
              </a:spcBef>
              <a:spcAft>
                <a:spcPts val="1600"/>
              </a:spcAft>
              <a:buClr>
                <a:schemeClr val="dk1"/>
              </a:buClr>
              <a:buSzPts val="813"/>
              <a:buNone/>
            </a:pPr>
            <a:endParaRPr sz="1012"/>
          </a:p>
        </p:txBody>
      </p:sp>
      <p:pic>
        <p:nvPicPr>
          <p:cNvPr id="97" name="Google Shape;97;p4" descr="See the source image"/>
          <p:cNvPicPr preferRelativeResize="0"/>
          <p:nvPr/>
        </p:nvPicPr>
        <p:blipFill rotWithShape="1">
          <a:blip r:embed="rId3">
            <a:alphaModFix/>
          </a:blip>
          <a:srcRect l="2368" r="5248" b="1"/>
          <a:stretch/>
        </p:blipFill>
        <p:spPr>
          <a:xfrm>
            <a:off x="7264176" y="2313295"/>
            <a:ext cx="4431000" cy="3693189"/>
          </a:xfrm>
          <a:custGeom>
            <a:avLst/>
            <a:gdLst/>
            <a:ahLst/>
            <a:cxnLst/>
            <a:rect l="l" t="t" r="r" b="b"/>
            <a:pathLst>
              <a:path w="5846002" h="4872577" extrusionOk="0">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p:nvPr/>
        </p:nvSpPr>
        <p:spPr>
          <a:xfrm>
            <a:off x="0" y="0"/>
            <a:ext cx="12192000" cy="68580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5"/>
          <p:cNvSpPr txBox="1">
            <a:spLocks noGrp="1"/>
          </p:cNvSpPr>
          <p:nvPr>
            <p:ph type="title"/>
          </p:nvPr>
        </p:nvSpPr>
        <p:spPr>
          <a:xfrm>
            <a:off x="838201" y="345810"/>
            <a:ext cx="51205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4000" b="1"/>
              <a:t>Key Points</a:t>
            </a:r>
            <a:endParaRPr sz="4000"/>
          </a:p>
        </p:txBody>
      </p:sp>
      <p:sp>
        <p:nvSpPr>
          <p:cNvPr id="104" name="Google Shape;104;p5"/>
          <p:cNvSpPr txBox="1">
            <a:spLocks noGrp="1"/>
          </p:cNvSpPr>
          <p:nvPr>
            <p:ph type="body" idx="1"/>
          </p:nvPr>
        </p:nvSpPr>
        <p:spPr>
          <a:xfrm>
            <a:off x="838200" y="1825625"/>
            <a:ext cx="5092200" cy="4314600"/>
          </a:xfrm>
          <a:prstGeom prst="rect">
            <a:avLst/>
          </a:prstGeom>
          <a:noFill/>
          <a:ln>
            <a:noFill/>
          </a:ln>
        </p:spPr>
        <p:txBody>
          <a:bodyPr spcFirstLastPara="1" wrap="square" lIns="91425" tIns="45700" rIns="91425" bIns="45700" anchor="t" anchorCtr="0">
            <a:normAutofit lnSpcReduction="20000"/>
          </a:bodyPr>
          <a:lstStyle/>
          <a:p>
            <a:pPr marL="228600" lvl="0" indent="-219075" algn="l" rtl="0">
              <a:lnSpc>
                <a:spcPct val="90000"/>
              </a:lnSpc>
              <a:spcBef>
                <a:spcPts val="0"/>
              </a:spcBef>
              <a:spcAft>
                <a:spcPts val="0"/>
              </a:spcAft>
              <a:buSzPts val="1850"/>
              <a:buChar char="●"/>
            </a:pPr>
            <a:r>
              <a:rPr lang="en-GB" sz="1850">
                <a:solidFill>
                  <a:schemeClr val="dk1"/>
                </a:solidFill>
              </a:rPr>
              <a:t>Practice makes perfect – Completing homework and practising what we are learning in class will help cement knowledge gained. Please encourage your children to complete homework.</a:t>
            </a:r>
            <a:endParaRPr sz="1850">
              <a:solidFill>
                <a:schemeClr val="dk1"/>
              </a:solidFill>
            </a:endParaRPr>
          </a:p>
          <a:p>
            <a:pPr marL="0" lvl="0" indent="0" algn="l" rtl="0">
              <a:lnSpc>
                <a:spcPct val="90000"/>
              </a:lnSpc>
              <a:spcBef>
                <a:spcPts val="1000"/>
              </a:spcBef>
              <a:spcAft>
                <a:spcPts val="0"/>
              </a:spcAft>
              <a:buClr>
                <a:schemeClr val="dk1"/>
              </a:buClr>
              <a:buSzPts val="2000"/>
              <a:buNone/>
            </a:pPr>
            <a:endParaRPr sz="1850">
              <a:solidFill>
                <a:schemeClr val="dk1"/>
              </a:solidFill>
            </a:endParaRPr>
          </a:p>
          <a:p>
            <a:pPr marL="228600" lvl="0" indent="-219075" algn="l" rtl="0">
              <a:lnSpc>
                <a:spcPct val="90000"/>
              </a:lnSpc>
              <a:spcBef>
                <a:spcPts val="1000"/>
              </a:spcBef>
              <a:spcAft>
                <a:spcPts val="0"/>
              </a:spcAft>
              <a:buSzPts val="1850"/>
              <a:buChar char="●"/>
            </a:pPr>
            <a:r>
              <a:rPr lang="en-GB" sz="1850">
                <a:solidFill>
                  <a:schemeClr val="dk1"/>
                </a:solidFill>
              </a:rPr>
              <a:t>Water bottles – please have a named bottle in school each day.Sun hat or coat.</a:t>
            </a:r>
            <a:endParaRPr sz="1850">
              <a:solidFill>
                <a:schemeClr val="dk1"/>
              </a:solidFill>
            </a:endParaRPr>
          </a:p>
          <a:p>
            <a:pPr marL="228600" lvl="0" indent="-219075" algn="l" rtl="0">
              <a:lnSpc>
                <a:spcPct val="90000"/>
              </a:lnSpc>
              <a:spcBef>
                <a:spcPts val="1000"/>
              </a:spcBef>
              <a:spcAft>
                <a:spcPts val="0"/>
              </a:spcAft>
              <a:buClr>
                <a:schemeClr val="dk1"/>
              </a:buClr>
              <a:buSzPts val="1850"/>
              <a:buChar char="●"/>
            </a:pPr>
            <a:r>
              <a:rPr lang="en-GB" sz="1850">
                <a:solidFill>
                  <a:schemeClr val="dk1"/>
                </a:solidFill>
              </a:rPr>
              <a:t>Healthy school policy - we encourage healthy options for break and lunch </a:t>
            </a:r>
            <a:endParaRPr sz="1850">
              <a:solidFill>
                <a:schemeClr val="dk1"/>
              </a:solidFill>
            </a:endParaRPr>
          </a:p>
          <a:p>
            <a:pPr marL="457200" lvl="0" indent="0" algn="l" rtl="0">
              <a:lnSpc>
                <a:spcPct val="90000"/>
              </a:lnSpc>
              <a:spcBef>
                <a:spcPts val="1000"/>
              </a:spcBef>
              <a:spcAft>
                <a:spcPts val="0"/>
              </a:spcAft>
              <a:buNone/>
            </a:pPr>
            <a:endParaRPr sz="1850">
              <a:solidFill>
                <a:schemeClr val="dk1"/>
              </a:solidFill>
            </a:endParaRPr>
          </a:p>
          <a:p>
            <a:pPr marL="228600" lvl="0" indent="-219075" algn="l" rtl="0">
              <a:lnSpc>
                <a:spcPct val="90000"/>
              </a:lnSpc>
              <a:spcBef>
                <a:spcPts val="1000"/>
              </a:spcBef>
              <a:spcAft>
                <a:spcPts val="0"/>
              </a:spcAft>
              <a:buClr>
                <a:schemeClr val="dk1"/>
              </a:buClr>
              <a:buSzPts val="1850"/>
              <a:buChar char="●"/>
            </a:pPr>
            <a:r>
              <a:rPr lang="en-GB" sz="1850">
                <a:solidFill>
                  <a:schemeClr val="dk1"/>
                </a:solidFill>
              </a:rPr>
              <a:t>No pencil cases until Spring term. </a:t>
            </a:r>
            <a:endParaRPr sz="1850">
              <a:solidFill>
                <a:schemeClr val="dk1"/>
              </a:solidFill>
            </a:endParaRPr>
          </a:p>
          <a:p>
            <a:pPr marL="0" lvl="0" indent="0" algn="l" rtl="0">
              <a:lnSpc>
                <a:spcPct val="90000"/>
              </a:lnSpc>
              <a:spcBef>
                <a:spcPts val="1000"/>
              </a:spcBef>
              <a:spcAft>
                <a:spcPts val="0"/>
              </a:spcAft>
              <a:buClr>
                <a:schemeClr val="dk1"/>
              </a:buClr>
              <a:buSzPts val="2000"/>
              <a:buNone/>
            </a:pPr>
            <a:endParaRPr sz="2000">
              <a:solidFill>
                <a:schemeClr val="dk1"/>
              </a:solidFill>
            </a:endParaRPr>
          </a:p>
          <a:p>
            <a:pPr marL="0" lvl="0" indent="0" algn="l" rtl="0">
              <a:lnSpc>
                <a:spcPct val="90000"/>
              </a:lnSpc>
              <a:spcBef>
                <a:spcPts val="1000"/>
              </a:spcBef>
              <a:spcAft>
                <a:spcPts val="0"/>
              </a:spcAft>
              <a:buNone/>
            </a:pPr>
            <a:endParaRPr>
              <a:solidFill>
                <a:schemeClr val="dk1"/>
              </a:solidFill>
            </a:endParaRPr>
          </a:p>
          <a:p>
            <a:pPr marL="228600" lvl="0" indent="-101600" algn="l" rtl="0">
              <a:lnSpc>
                <a:spcPct val="90000"/>
              </a:lnSpc>
              <a:spcBef>
                <a:spcPts val="1000"/>
              </a:spcBef>
              <a:spcAft>
                <a:spcPts val="1600"/>
              </a:spcAft>
              <a:buClr>
                <a:schemeClr val="dk1"/>
              </a:buClr>
              <a:buSzPts val="2000"/>
              <a:buNone/>
            </a:pPr>
            <a:endParaRPr sz="2000"/>
          </a:p>
        </p:txBody>
      </p:sp>
      <p:sp>
        <p:nvSpPr>
          <p:cNvPr id="105" name="Google Shape;105;p5"/>
          <p:cNvSpPr/>
          <p:nvPr/>
        </p:nvSpPr>
        <p:spPr>
          <a:xfrm>
            <a:off x="10420569" y="1364732"/>
            <a:ext cx="947488" cy="92178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6" name="Google Shape;106;p5" descr="See the source image"/>
          <p:cNvPicPr preferRelativeResize="0"/>
          <p:nvPr/>
        </p:nvPicPr>
        <p:blipFill rotWithShape="1">
          <a:blip r:embed="rId3">
            <a:alphaModFix/>
          </a:blip>
          <a:srcRect l="20691" r="9965" b="-1"/>
          <a:stretch/>
        </p:blipFill>
        <p:spPr>
          <a:xfrm>
            <a:off x="7901259" y="2727729"/>
            <a:ext cx="4290741" cy="4130271"/>
          </a:xfrm>
          <a:custGeom>
            <a:avLst/>
            <a:gdLst/>
            <a:ahLst/>
            <a:cxnLst/>
            <a:rect l="l" t="t" r="r" b="b"/>
            <a:pathLst>
              <a:path w="4290741" h="4130271" extrusionOk="0">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107" name="Google Shape;107;p5"/>
          <p:cNvSpPr/>
          <p:nvPr/>
        </p:nvSpPr>
        <p:spPr>
          <a:xfrm rot="-6040930" flipH="1">
            <a:off x="6034138" y="-673140"/>
            <a:ext cx="4021193" cy="4021193"/>
          </a:xfrm>
          <a:prstGeom prst="arc">
            <a:avLst>
              <a:gd name="adj1" fmla="val 16200000"/>
              <a:gd name="adj2" fmla="val 20093138"/>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8" name="Google Shape;108;p5" descr="See the source image"/>
          <p:cNvPicPr preferRelativeResize="0"/>
          <p:nvPr/>
        </p:nvPicPr>
        <p:blipFill rotWithShape="1">
          <a:blip r:embed="rId4">
            <a:alphaModFix/>
          </a:blip>
          <a:srcRect l="4391" r="1125" b="-4"/>
          <a:stretch/>
        </p:blipFill>
        <p:spPr>
          <a:xfrm>
            <a:off x="6261607" y="1"/>
            <a:ext cx="3519312" cy="3007909"/>
          </a:xfrm>
          <a:custGeom>
            <a:avLst/>
            <a:gdLst/>
            <a:ahLst/>
            <a:cxnLst/>
            <a:rect l="l" t="t" r="r" b="b"/>
            <a:pathLst>
              <a:path w="3519312" h="3007909" extrusionOk="0">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p:nvPr/>
        </p:nvSpPr>
        <p:spPr>
          <a:xfrm>
            <a:off x="0" y="0"/>
            <a:ext cx="12191999" cy="6857365"/>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6"/>
          <p:cNvSpPr txBox="1">
            <a:spLocks noGrp="1"/>
          </p:cNvSpPr>
          <p:nvPr>
            <p:ph type="title"/>
          </p:nvPr>
        </p:nvSpPr>
        <p:spPr>
          <a:xfrm>
            <a:off x="808638" y="386930"/>
            <a:ext cx="9236700" cy="11889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GB" sz="5400" b="1"/>
              <a:t>Behaviour</a:t>
            </a:r>
            <a:endParaRPr/>
          </a:p>
        </p:txBody>
      </p:sp>
      <p:grpSp>
        <p:nvGrpSpPr>
          <p:cNvPr id="115" name="Google Shape;115;p6"/>
          <p:cNvGrpSpPr/>
          <p:nvPr/>
        </p:nvGrpSpPr>
        <p:grpSpPr>
          <a:xfrm>
            <a:off x="-2" y="1998368"/>
            <a:ext cx="11695083" cy="782176"/>
            <a:chOff x="-2" y="1998368"/>
            <a:chExt cx="11695083" cy="782176"/>
          </a:xfrm>
        </p:grpSpPr>
        <p:sp>
          <p:nvSpPr>
            <p:cNvPr id="116" name="Google Shape;116;p6"/>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6"/>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8" name="Google Shape;118;p6"/>
          <p:cNvSpPr/>
          <p:nvPr/>
        </p:nvSpPr>
        <p:spPr>
          <a:xfrm>
            <a:off x="0" y="2203079"/>
            <a:ext cx="11383362" cy="4147845"/>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6"/>
          <p:cNvSpPr txBox="1">
            <a:spLocks noGrp="1"/>
          </p:cNvSpPr>
          <p:nvPr>
            <p:ph type="body" idx="1"/>
          </p:nvPr>
        </p:nvSpPr>
        <p:spPr>
          <a:xfrm>
            <a:off x="793660" y="2599509"/>
            <a:ext cx="10143668" cy="3435531"/>
          </a:xfrm>
          <a:prstGeom prst="rect">
            <a:avLst/>
          </a:prstGeom>
          <a:noFill/>
          <a:ln>
            <a:noFill/>
          </a:ln>
        </p:spPr>
        <p:txBody>
          <a:bodyPr spcFirstLastPara="1" wrap="square" lIns="91425" tIns="45700" rIns="91425" bIns="45700" anchor="ctr" anchorCtr="0">
            <a:normAutofit lnSpcReduction="10000"/>
          </a:bodyPr>
          <a:lstStyle/>
          <a:p>
            <a:pPr marL="228600" lvl="0" indent="-228600" algn="l" rtl="0">
              <a:lnSpc>
                <a:spcPct val="90000"/>
              </a:lnSpc>
              <a:spcBef>
                <a:spcPts val="0"/>
              </a:spcBef>
              <a:spcAft>
                <a:spcPts val="0"/>
              </a:spcAft>
              <a:buSzPts val="2400"/>
              <a:buChar char="●"/>
            </a:pPr>
            <a:r>
              <a:rPr lang="en-GB" sz="2400">
                <a:solidFill>
                  <a:schemeClr val="dk1"/>
                </a:solidFill>
              </a:rPr>
              <a:t>High expectations for all children in terms of behaviour ensures all children will feel safe and happy.</a:t>
            </a:r>
            <a:endParaRPr>
              <a:solidFill>
                <a:schemeClr val="dk1"/>
              </a:solidFill>
            </a:endParaRPr>
          </a:p>
          <a:p>
            <a:pPr marL="0" lvl="0" indent="0" algn="l" rtl="0">
              <a:lnSpc>
                <a:spcPct val="90000"/>
              </a:lnSpc>
              <a:spcBef>
                <a:spcPts val="1000"/>
              </a:spcBef>
              <a:spcAft>
                <a:spcPts val="0"/>
              </a:spcAft>
              <a:buClr>
                <a:schemeClr val="dk1"/>
              </a:buClr>
              <a:buSzPts val="2400"/>
              <a:buNone/>
            </a:pPr>
            <a:endParaRPr sz="2400">
              <a:solidFill>
                <a:schemeClr val="dk1"/>
              </a:solidFill>
            </a:endParaRPr>
          </a:p>
          <a:p>
            <a:pPr marL="228600" lvl="0" indent="-228600" algn="l" rtl="0">
              <a:lnSpc>
                <a:spcPct val="90000"/>
              </a:lnSpc>
              <a:spcBef>
                <a:spcPts val="1000"/>
              </a:spcBef>
              <a:spcAft>
                <a:spcPts val="0"/>
              </a:spcAft>
              <a:buSzPts val="2400"/>
              <a:buChar char="●"/>
            </a:pPr>
            <a:r>
              <a:rPr lang="en-GB">
                <a:solidFill>
                  <a:schemeClr val="dk1"/>
                </a:solidFill>
              </a:rPr>
              <a:t>Children will be engaging in a new workshop with Mrs Delgado and the class team.O</a:t>
            </a:r>
            <a:r>
              <a:rPr lang="en-GB" sz="2400">
                <a:solidFill>
                  <a:schemeClr val="dk1"/>
                </a:solidFill>
              </a:rPr>
              <a:t>ur RESPECT ethos is for all children and adults in our school. </a:t>
            </a:r>
            <a:r>
              <a:rPr lang="en-GB">
                <a:solidFill>
                  <a:schemeClr val="dk1"/>
                </a:solidFill>
              </a:rPr>
              <a:t>Included in your pack is a code of conduct for parents.</a:t>
            </a:r>
            <a:endParaRPr>
              <a:solidFill>
                <a:schemeClr val="dk1"/>
              </a:solidFill>
            </a:endParaRPr>
          </a:p>
          <a:p>
            <a:pPr marL="0" lvl="0" indent="0" algn="l" rtl="0">
              <a:lnSpc>
                <a:spcPct val="90000"/>
              </a:lnSpc>
              <a:spcBef>
                <a:spcPts val="1000"/>
              </a:spcBef>
              <a:spcAft>
                <a:spcPts val="0"/>
              </a:spcAft>
              <a:buClr>
                <a:schemeClr val="dk1"/>
              </a:buClr>
              <a:buSzPts val="2400"/>
              <a:buNone/>
            </a:pPr>
            <a:endParaRPr sz="2400">
              <a:solidFill>
                <a:schemeClr val="dk1"/>
              </a:solidFill>
            </a:endParaRPr>
          </a:p>
          <a:p>
            <a:pPr marL="228600" lvl="0" indent="-228600" algn="l" rtl="0">
              <a:lnSpc>
                <a:spcPct val="90000"/>
              </a:lnSpc>
              <a:spcBef>
                <a:spcPts val="1000"/>
              </a:spcBef>
              <a:spcAft>
                <a:spcPts val="1600"/>
              </a:spcAft>
              <a:buSzPts val="2400"/>
              <a:buChar char="●"/>
            </a:pPr>
            <a:r>
              <a:rPr lang="en-GB" sz="2400">
                <a:solidFill>
                  <a:schemeClr val="dk1"/>
                </a:solidFill>
              </a:rPr>
              <a:t>Being a role model inside and outside of school helps the children to be the best they can be.</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p:nvPr/>
        </p:nvSpPr>
        <p:spPr>
          <a:xfrm>
            <a:off x="0" y="0"/>
            <a:ext cx="12192000" cy="68580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7"/>
          <p:cNvSpPr txBox="1">
            <a:spLocks noGrp="1"/>
          </p:cNvSpPr>
          <p:nvPr>
            <p:ph type="title"/>
          </p:nvPr>
        </p:nvSpPr>
        <p:spPr>
          <a:xfrm>
            <a:off x="643467" y="3217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GB" sz="3600" b="1"/>
              <a:t>P.E</a:t>
            </a:r>
            <a:endParaRPr/>
          </a:p>
        </p:txBody>
      </p:sp>
      <p:sp>
        <p:nvSpPr>
          <p:cNvPr id="126" name="Google Shape;126;p7"/>
          <p:cNvSpPr txBox="1">
            <a:spLocks noGrp="1"/>
          </p:cNvSpPr>
          <p:nvPr>
            <p:ph type="body" idx="1"/>
          </p:nvPr>
        </p:nvSpPr>
        <p:spPr>
          <a:xfrm>
            <a:off x="643469" y="1782981"/>
            <a:ext cx="4008384" cy="439398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000"/>
              <a:buNone/>
            </a:pPr>
            <a:r>
              <a:rPr lang="en-GB" sz="2000">
                <a:solidFill>
                  <a:schemeClr val="dk1"/>
                </a:solidFill>
              </a:rPr>
              <a:t>Our P.E day will be Tuesday (P.E Kit).</a:t>
            </a:r>
            <a:endParaRPr sz="2000">
              <a:solidFill>
                <a:schemeClr val="dk1"/>
              </a:solidFill>
            </a:endParaRPr>
          </a:p>
          <a:p>
            <a:pPr marL="0" lvl="0" indent="0" algn="l" rtl="0">
              <a:lnSpc>
                <a:spcPct val="90000"/>
              </a:lnSpc>
              <a:spcBef>
                <a:spcPts val="0"/>
              </a:spcBef>
              <a:spcAft>
                <a:spcPts val="0"/>
              </a:spcAft>
              <a:buClr>
                <a:schemeClr val="dk1"/>
              </a:buClr>
              <a:buSzPts val="2000"/>
              <a:buNone/>
            </a:pPr>
            <a:r>
              <a:rPr lang="en-GB" sz="2000">
                <a:solidFill>
                  <a:schemeClr val="dk1"/>
                </a:solidFill>
              </a:rPr>
              <a:t>Daily Mile on a Tuesday and Thursday (trainers in bag).</a:t>
            </a:r>
            <a:endParaRPr sz="2000">
              <a:solidFill>
                <a:schemeClr val="dk1"/>
              </a:solidFill>
            </a:endParaRPr>
          </a:p>
          <a:p>
            <a:pPr marL="0" lvl="0" indent="0" algn="l" rtl="0">
              <a:lnSpc>
                <a:spcPct val="90000"/>
              </a:lnSpc>
              <a:spcBef>
                <a:spcPts val="1000"/>
              </a:spcBef>
              <a:spcAft>
                <a:spcPts val="0"/>
              </a:spcAft>
              <a:buClr>
                <a:schemeClr val="dk1"/>
              </a:buClr>
              <a:buSzPts val="2000"/>
              <a:buNone/>
            </a:pPr>
            <a:endParaRPr sz="2000">
              <a:solidFill>
                <a:schemeClr val="dk1"/>
              </a:solidFill>
            </a:endParaRPr>
          </a:p>
          <a:p>
            <a:pPr marL="0" lvl="0" indent="0" algn="l" rtl="0">
              <a:lnSpc>
                <a:spcPct val="90000"/>
              </a:lnSpc>
              <a:spcBef>
                <a:spcPts val="1000"/>
              </a:spcBef>
              <a:spcAft>
                <a:spcPts val="0"/>
              </a:spcAft>
              <a:buClr>
                <a:schemeClr val="dk1"/>
              </a:buClr>
              <a:buSzPts val="2000"/>
              <a:buNone/>
            </a:pPr>
            <a:r>
              <a:rPr lang="en-GB" sz="2000">
                <a:solidFill>
                  <a:schemeClr val="dk1"/>
                </a:solidFill>
              </a:rPr>
              <a:t>Please have the correct P.E uniform. Labelling uniform will help to get it to the right owner. Ensure all children have a labelled water bottle. </a:t>
            </a:r>
            <a:endParaRPr>
              <a:solidFill>
                <a:schemeClr val="dk1"/>
              </a:solidFill>
            </a:endParaRPr>
          </a:p>
          <a:p>
            <a:pPr marL="0" lvl="0" indent="0" algn="l" rtl="0">
              <a:lnSpc>
                <a:spcPct val="90000"/>
              </a:lnSpc>
              <a:spcBef>
                <a:spcPts val="1000"/>
              </a:spcBef>
              <a:spcAft>
                <a:spcPts val="0"/>
              </a:spcAft>
              <a:buClr>
                <a:schemeClr val="dk1"/>
              </a:buClr>
              <a:buSzPts val="2000"/>
              <a:buNone/>
            </a:pPr>
            <a:endParaRPr sz="2000">
              <a:solidFill>
                <a:schemeClr val="dk1"/>
              </a:solidFill>
            </a:endParaRPr>
          </a:p>
          <a:p>
            <a:pPr marL="0" lvl="0" indent="0" algn="l" rtl="0">
              <a:lnSpc>
                <a:spcPct val="90000"/>
              </a:lnSpc>
              <a:spcBef>
                <a:spcPts val="1000"/>
              </a:spcBef>
              <a:spcAft>
                <a:spcPts val="1600"/>
              </a:spcAft>
              <a:buClr>
                <a:schemeClr val="dk1"/>
              </a:buClr>
              <a:buSzPts val="2000"/>
              <a:buNone/>
            </a:pPr>
            <a:r>
              <a:rPr lang="en-GB" sz="2000">
                <a:solidFill>
                  <a:schemeClr val="dk1"/>
                </a:solidFill>
              </a:rPr>
              <a:t>We will be covering a range of topics in P.E including: gymnastics, netball, tag rugby, dance, athletics and cricket.</a:t>
            </a:r>
            <a:endParaRPr>
              <a:solidFill>
                <a:schemeClr val="dk1"/>
              </a:solidFill>
            </a:endParaRPr>
          </a:p>
        </p:txBody>
      </p:sp>
      <p:grpSp>
        <p:nvGrpSpPr>
          <p:cNvPr id="127" name="Google Shape;127;p7"/>
          <p:cNvGrpSpPr/>
          <p:nvPr/>
        </p:nvGrpSpPr>
        <p:grpSpPr>
          <a:xfrm>
            <a:off x="0" y="4601497"/>
            <a:ext cx="1014060" cy="2017580"/>
            <a:chOff x="0" y="4601497"/>
            <a:chExt cx="1014060" cy="2017580"/>
          </a:xfrm>
        </p:grpSpPr>
        <p:sp>
          <p:nvSpPr>
            <p:cNvPr id="128" name="Google Shape;128;p7"/>
            <p:cNvSpPr/>
            <p:nvPr/>
          </p:nvSpPr>
          <p:spPr>
            <a:xfrm rot="5400000">
              <a:off x="-501760" y="5103257"/>
              <a:ext cx="2017580" cy="1014060"/>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7"/>
            <p:cNvSpPr/>
            <p:nvPr/>
          </p:nvSpPr>
          <p:spPr>
            <a:xfrm rot="2700000">
              <a:off x="427916" y="572870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30" name="Google Shape;130;p7" descr="See the source image"/>
          <p:cNvPicPr preferRelativeResize="0"/>
          <p:nvPr/>
        </p:nvPicPr>
        <p:blipFill rotWithShape="1">
          <a:blip r:embed="rId3">
            <a:alphaModFix/>
          </a:blip>
          <a:srcRect/>
          <a:stretch/>
        </p:blipFill>
        <p:spPr>
          <a:xfrm>
            <a:off x="5802171" y="1782981"/>
            <a:ext cx="5239509" cy="4361892"/>
          </a:xfrm>
          <a:prstGeom prst="rect">
            <a:avLst/>
          </a:prstGeom>
          <a:noFill/>
          <a:ln>
            <a:noFill/>
          </a:ln>
        </p:spPr>
      </p:pic>
      <p:grpSp>
        <p:nvGrpSpPr>
          <p:cNvPr id="131" name="Google Shape;131;p7"/>
          <p:cNvGrpSpPr/>
          <p:nvPr/>
        </p:nvGrpSpPr>
        <p:grpSpPr>
          <a:xfrm>
            <a:off x="11219290" y="1"/>
            <a:ext cx="972709" cy="1935307"/>
            <a:chOff x="10918968" y="713127"/>
            <a:chExt cx="1273032" cy="2532832"/>
          </a:xfrm>
        </p:grpSpPr>
        <p:sp>
          <p:nvSpPr>
            <p:cNvPr id="132" name="Google Shape;132;p7"/>
            <p:cNvSpPr/>
            <p:nvPr/>
          </p:nvSpPr>
          <p:spPr>
            <a:xfrm rot="2700000">
              <a:off x="11052629" y="2120024"/>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7"/>
            <p:cNvSpPr/>
            <p:nvPr/>
          </p:nvSpPr>
          <p:spPr>
            <a:xfrm rot="-5400000">
              <a:off x="10289068" y="1343027"/>
              <a:ext cx="2532832" cy="1273032"/>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p:nvPr/>
        </p:nvSpPr>
        <p:spPr>
          <a:xfrm>
            <a:off x="0" y="0"/>
            <a:ext cx="12192000" cy="68580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8"/>
          <p:cNvSpPr txBox="1">
            <a:spLocks noGrp="1"/>
          </p:cNvSpPr>
          <p:nvPr>
            <p:ph type="title"/>
          </p:nvPr>
        </p:nvSpPr>
        <p:spPr>
          <a:xfrm>
            <a:off x="6657725" y="197086"/>
            <a:ext cx="4195800" cy="1184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600"/>
              <a:buFont typeface="Calibri"/>
              <a:buNone/>
            </a:pPr>
            <a:r>
              <a:rPr lang="en-GB" sz="5600" b="1"/>
              <a:t>Reading</a:t>
            </a:r>
            <a:endParaRPr/>
          </a:p>
        </p:txBody>
      </p:sp>
      <p:sp>
        <p:nvSpPr>
          <p:cNvPr id="140" name="Google Shape;140;p8"/>
          <p:cNvSpPr txBox="1">
            <a:spLocks noGrp="1"/>
          </p:cNvSpPr>
          <p:nvPr>
            <p:ph type="body" idx="1"/>
          </p:nvPr>
        </p:nvSpPr>
        <p:spPr>
          <a:xfrm>
            <a:off x="6247600" y="1562700"/>
            <a:ext cx="5235900" cy="5060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1600"/>
              <a:buChar char="●"/>
            </a:pPr>
            <a:r>
              <a:rPr lang="en-GB" sz="1600">
                <a:solidFill>
                  <a:schemeClr val="dk1"/>
                </a:solidFill>
              </a:rPr>
              <a:t>Reading at home with a sibling or adult will help improve fluency and understanding.</a:t>
            </a:r>
            <a:endParaRPr>
              <a:solidFill>
                <a:schemeClr val="dk1"/>
              </a:solidFill>
            </a:endParaRPr>
          </a:p>
          <a:p>
            <a:pPr marL="228600" lvl="0" indent="0" algn="l" rtl="0">
              <a:lnSpc>
                <a:spcPct val="90000"/>
              </a:lnSpc>
              <a:spcBef>
                <a:spcPts val="0"/>
              </a:spcBef>
              <a:spcAft>
                <a:spcPts val="0"/>
              </a:spcAft>
              <a:buSzPts val="1800"/>
              <a:buNone/>
            </a:pPr>
            <a:endParaRPr>
              <a:solidFill>
                <a:schemeClr val="dk1"/>
              </a:solidFill>
            </a:endParaRPr>
          </a:p>
          <a:p>
            <a:pPr marL="228600" lvl="0" indent="-228600" algn="l" rtl="0">
              <a:lnSpc>
                <a:spcPct val="90000"/>
              </a:lnSpc>
              <a:spcBef>
                <a:spcPts val="1000"/>
              </a:spcBef>
              <a:spcAft>
                <a:spcPts val="0"/>
              </a:spcAft>
              <a:buSzPts val="1600"/>
              <a:buChar char="●"/>
            </a:pPr>
            <a:r>
              <a:rPr lang="en-GB" sz="1600">
                <a:solidFill>
                  <a:schemeClr val="dk1"/>
                </a:solidFill>
              </a:rPr>
              <a:t>Reading school books, reading home books, all reading is important.</a:t>
            </a:r>
            <a:endParaRPr sz="1600">
              <a:solidFill>
                <a:schemeClr val="dk1"/>
              </a:solidFill>
            </a:endParaRPr>
          </a:p>
          <a:p>
            <a:pPr marL="228600" lvl="0" indent="0" algn="l" rtl="0">
              <a:lnSpc>
                <a:spcPct val="90000"/>
              </a:lnSpc>
              <a:spcBef>
                <a:spcPts val="1000"/>
              </a:spcBef>
              <a:spcAft>
                <a:spcPts val="0"/>
              </a:spcAft>
              <a:buSzPts val="1800"/>
              <a:buNone/>
            </a:pPr>
            <a:endParaRPr sz="1600">
              <a:solidFill>
                <a:schemeClr val="dk1"/>
              </a:solidFill>
            </a:endParaRPr>
          </a:p>
          <a:p>
            <a:pPr marL="228600" lvl="0" indent="-228600" algn="l" rtl="0">
              <a:lnSpc>
                <a:spcPct val="90000"/>
              </a:lnSpc>
              <a:spcBef>
                <a:spcPts val="1000"/>
              </a:spcBef>
              <a:spcAft>
                <a:spcPts val="0"/>
              </a:spcAft>
              <a:buSzPts val="1600"/>
              <a:buChar char="●"/>
            </a:pPr>
            <a:r>
              <a:rPr lang="en-GB" sz="1600">
                <a:solidFill>
                  <a:schemeClr val="dk1"/>
                </a:solidFill>
              </a:rPr>
              <a:t>Please write in your child’s red reading record, what they enjoyed, what they found tricky. Any words that they did not comprehend. Also the page they have read to so we can continue or finished so we can change the book.</a:t>
            </a:r>
            <a:endParaRPr sz="1600">
              <a:solidFill>
                <a:schemeClr val="dk1"/>
              </a:solidFill>
            </a:endParaRPr>
          </a:p>
          <a:p>
            <a:pPr marL="228600" lvl="0" indent="-228600" algn="l" rtl="0">
              <a:lnSpc>
                <a:spcPct val="90000"/>
              </a:lnSpc>
              <a:spcBef>
                <a:spcPts val="1000"/>
              </a:spcBef>
              <a:spcAft>
                <a:spcPts val="0"/>
              </a:spcAft>
              <a:buClr>
                <a:schemeClr val="dk1"/>
              </a:buClr>
              <a:buSzPts val="1600"/>
              <a:buChar char="●"/>
            </a:pPr>
            <a:r>
              <a:rPr lang="en-GB" sz="1600">
                <a:solidFill>
                  <a:schemeClr val="dk1"/>
                </a:solidFill>
              </a:rPr>
              <a:t>Children will be able to change their books as and when they have read them. They must be in school every day and after reading they will discuss the book to check inference. It is not just being able to read, it is ensuring you understand what they have read.</a:t>
            </a:r>
            <a:endParaRPr sz="1600">
              <a:solidFill>
                <a:schemeClr val="dk1"/>
              </a:solidFill>
            </a:endParaRPr>
          </a:p>
          <a:p>
            <a:pPr marL="228600" lvl="0" indent="-228600" algn="l" rtl="0">
              <a:lnSpc>
                <a:spcPct val="90000"/>
              </a:lnSpc>
              <a:spcBef>
                <a:spcPts val="1600"/>
              </a:spcBef>
              <a:spcAft>
                <a:spcPts val="1600"/>
              </a:spcAft>
              <a:buSzPts val="1600"/>
              <a:buChar char="●"/>
            </a:pPr>
            <a:r>
              <a:rPr lang="en-GB" sz="1600">
                <a:solidFill>
                  <a:schemeClr val="dk1"/>
                </a:solidFill>
              </a:rPr>
              <a:t>Reading recorded from the 8th September will be recognised towards reading milestones.</a:t>
            </a:r>
            <a:endParaRPr sz="1600">
              <a:solidFill>
                <a:schemeClr val="dk1"/>
              </a:solidFill>
            </a:endParaRPr>
          </a:p>
        </p:txBody>
      </p:sp>
      <p:cxnSp>
        <p:nvCxnSpPr>
          <p:cNvPr id="141" name="Google Shape;141;p8"/>
          <p:cNvCxnSpPr/>
          <p:nvPr/>
        </p:nvCxnSpPr>
        <p:spPr>
          <a:xfrm>
            <a:off x="11586162" y="3619272"/>
            <a:ext cx="0" cy="3238728"/>
          </a:xfrm>
          <a:prstGeom prst="straightConnector1">
            <a:avLst/>
          </a:prstGeom>
          <a:noFill/>
          <a:ln w="25400" cap="sq" cmpd="sng">
            <a:solidFill>
              <a:schemeClr val="accent1"/>
            </a:solidFill>
            <a:prstDash val="solid"/>
            <a:bevel/>
            <a:headEnd type="none" w="sm" len="sm"/>
            <a:tailEnd type="none" w="sm" len="sm"/>
          </a:ln>
        </p:spPr>
      </p:cxnSp>
      <p:pic>
        <p:nvPicPr>
          <p:cNvPr id="142" name="Google Shape;142;p8" title="book quote about reading books | reading books makes you bet… | Flickr"/>
          <p:cNvPicPr preferRelativeResize="0"/>
          <p:nvPr/>
        </p:nvPicPr>
        <p:blipFill>
          <a:blip r:embed="rId3">
            <a:alphaModFix/>
          </a:blip>
          <a:stretch>
            <a:fillRect/>
          </a:stretch>
        </p:blipFill>
        <p:spPr>
          <a:xfrm>
            <a:off x="325375" y="1894325"/>
            <a:ext cx="5235901" cy="3926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6e65968df1_0_0"/>
          <p:cNvSpPr/>
          <p:nvPr/>
        </p:nvSpPr>
        <p:spPr>
          <a:xfrm>
            <a:off x="0" y="0"/>
            <a:ext cx="12192000" cy="68580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g36e65968df1_0_0"/>
          <p:cNvSpPr txBox="1">
            <a:spLocks noGrp="1"/>
          </p:cNvSpPr>
          <p:nvPr>
            <p:ph type="title"/>
          </p:nvPr>
        </p:nvSpPr>
        <p:spPr>
          <a:xfrm>
            <a:off x="6657725" y="197086"/>
            <a:ext cx="4195800" cy="1184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5040"/>
              <a:buFont typeface="Calibri"/>
              <a:buNone/>
            </a:pPr>
            <a:r>
              <a:rPr lang="en-GB" sz="4540" b="1"/>
              <a:t>Reading Picnic</a:t>
            </a:r>
            <a:endParaRPr sz="2830"/>
          </a:p>
        </p:txBody>
      </p:sp>
      <p:sp>
        <p:nvSpPr>
          <p:cNvPr id="149" name="Google Shape;149;g36e65968df1_0_0"/>
          <p:cNvSpPr txBox="1">
            <a:spLocks noGrp="1"/>
          </p:cNvSpPr>
          <p:nvPr>
            <p:ph type="body" idx="1"/>
          </p:nvPr>
        </p:nvSpPr>
        <p:spPr>
          <a:xfrm>
            <a:off x="6247600" y="1562700"/>
            <a:ext cx="5235900" cy="5060400"/>
          </a:xfrm>
          <a:prstGeom prst="rect">
            <a:avLst/>
          </a:prstGeom>
          <a:noFill/>
          <a:ln>
            <a:noFill/>
          </a:ln>
        </p:spPr>
        <p:txBody>
          <a:bodyPr spcFirstLastPara="1" wrap="square" lIns="91425" tIns="45700" rIns="91425" bIns="45700" anchor="t" anchorCtr="0">
            <a:normAutofit lnSpcReduction="10000"/>
          </a:bodyPr>
          <a:lstStyle/>
          <a:p>
            <a:pPr marL="228600" lvl="0" indent="-254000" algn="l" rtl="0">
              <a:lnSpc>
                <a:spcPct val="90000"/>
              </a:lnSpc>
              <a:spcBef>
                <a:spcPts val="1600"/>
              </a:spcBef>
              <a:spcAft>
                <a:spcPts val="0"/>
              </a:spcAft>
              <a:buSzPts val="2000"/>
              <a:buChar char="●"/>
            </a:pPr>
            <a:r>
              <a:rPr lang="en-GB" sz="2000">
                <a:solidFill>
                  <a:schemeClr val="dk1"/>
                </a:solidFill>
              </a:rPr>
              <a:t>Each Friday, a child will bring home the reading picnic basket, inside there will be; </a:t>
            </a:r>
            <a:endParaRPr sz="2000">
              <a:solidFill>
                <a:schemeClr val="dk1"/>
              </a:solidFill>
            </a:endParaRPr>
          </a:p>
          <a:p>
            <a:pPr marL="228600" lvl="0" indent="-254000" algn="l" rtl="0">
              <a:lnSpc>
                <a:spcPct val="90000"/>
              </a:lnSpc>
              <a:spcBef>
                <a:spcPts val="1600"/>
              </a:spcBef>
              <a:spcAft>
                <a:spcPts val="0"/>
              </a:spcAft>
              <a:buClr>
                <a:schemeClr val="dk1"/>
              </a:buClr>
              <a:buSzPts val="2000"/>
              <a:buChar char="●"/>
            </a:pPr>
            <a:r>
              <a:rPr lang="en-GB" sz="2000">
                <a:solidFill>
                  <a:schemeClr val="dk1"/>
                </a:solidFill>
              </a:rPr>
              <a:t>A mysterious book to start</a:t>
            </a:r>
            <a:endParaRPr sz="2000">
              <a:solidFill>
                <a:schemeClr val="dk1"/>
              </a:solidFill>
            </a:endParaRPr>
          </a:p>
          <a:p>
            <a:pPr marL="228600" lvl="0" indent="-254000" algn="l" rtl="0">
              <a:lnSpc>
                <a:spcPct val="90000"/>
              </a:lnSpc>
              <a:spcBef>
                <a:spcPts val="1600"/>
              </a:spcBef>
              <a:spcAft>
                <a:spcPts val="0"/>
              </a:spcAft>
              <a:buClr>
                <a:schemeClr val="dk1"/>
              </a:buClr>
              <a:buSzPts val="2000"/>
              <a:buChar char="●"/>
            </a:pPr>
            <a:r>
              <a:rPr lang="en-GB" sz="2000">
                <a:solidFill>
                  <a:schemeClr val="dk1"/>
                </a:solidFill>
              </a:rPr>
              <a:t>A treat </a:t>
            </a:r>
            <a:endParaRPr sz="2000">
              <a:solidFill>
                <a:schemeClr val="dk1"/>
              </a:solidFill>
            </a:endParaRPr>
          </a:p>
          <a:p>
            <a:pPr marL="228600" lvl="0" indent="-254000" algn="l" rtl="0">
              <a:lnSpc>
                <a:spcPct val="90000"/>
              </a:lnSpc>
              <a:spcBef>
                <a:spcPts val="1600"/>
              </a:spcBef>
              <a:spcAft>
                <a:spcPts val="0"/>
              </a:spcAft>
              <a:buClr>
                <a:schemeClr val="dk1"/>
              </a:buClr>
              <a:buSzPts val="2000"/>
              <a:buChar char="●"/>
            </a:pPr>
            <a:r>
              <a:rPr lang="en-GB" sz="2000">
                <a:solidFill>
                  <a:schemeClr val="dk1"/>
                </a:solidFill>
              </a:rPr>
              <a:t>A book mark</a:t>
            </a:r>
            <a:endParaRPr sz="2000">
              <a:solidFill>
                <a:schemeClr val="dk1"/>
              </a:solidFill>
            </a:endParaRPr>
          </a:p>
          <a:p>
            <a:pPr marL="228600" lvl="0" indent="-254000" algn="l" rtl="0">
              <a:lnSpc>
                <a:spcPct val="90000"/>
              </a:lnSpc>
              <a:spcBef>
                <a:spcPts val="1600"/>
              </a:spcBef>
              <a:spcAft>
                <a:spcPts val="0"/>
              </a:spcAft>
              <a:buClr>
                <a:schemeClr val="dk1"/>
              </a:buClr>
              <a:buSzPts val="2000"/>
              <a:buChar char="●"/>
            </a:pPr>
            <a:r>
              <a:rPr lang="en-GB" sz="2000">
                <a:solidFill>
                  <a:schemeClr val="dk1"/>
                </a:solidFill>
              </a:rPr>
              <a:t>A scrapbook where you can add a picture or a comment</a:t>
            </a:r>
            <a:endParaRPr sz="2000">
              <a:solidFill>
                <a:schemeClr val="dk1"/>
              </a:solidFill>
            </a:endParaRPr>
          </a:p>
          <a:p>
            <a:pPr marL="228600" lvl="0" indent="-254000" algn="l" rtl="0">
              <a:lnSpc>
                <a:spcPct val="90000"/>
              </a:lnSpc>
              <a:spcBef>
                <a:spcPts val="1600"/>
              </a:spcBef>
              <a:spcAft>
                <a:spcPts val="0"/>
              </a:spcAft>
              <a:buClr>
                <a:schemeClr val="dk1"/>
              </a:buClr>
              <a:buSzPts val="2000"/>
              <a:buChar char="●"/>
            </a:pPr>
            <a:r>
              <a:rPr lang="en-GB" sz="2000">
                <a:solidFill>
                  <a:schemeClr val="dk1"/>
                </a:solidFill>
              </a:rPr>
              <a:t>A cosy blanket</a:t>
            </a:r>
            <a:endParaRPr sz="2000">
              <a:solidFill>
                <a:schemeClr val="dk1"/>
              </a:solidFill>
            </a:endParaRPr>
          </a:p>
          <a:p>
            <a:pPr marL="457200" lvl="0" indent="0" algn="l" rtl="0">
              <a:lnSpc>
                <a:spcPct val="90000"/>
              </a:lnSpc>
              <a:spcBef>
                <a:spcPts val="1600"/>
              </a:spcBef>
              <a:spcAft>
                <a:spcPts val="0"/>
              </a:spcAft>
              <a:buNone/>
            </a:pPr>
            <a:endParaRPr sz="2000">
              <a:solidFill>
                <a:schemeClr val="dk1"/>
              </a:solidFill>
            </a:endParaRPr>
          </a:p>
          <a:p>
            <a:pPr marL="457200" lvl="0" indent="0" algn="l" rtl="0">
              <a:lnSpc>
                <a:spcPct val="90000"/>
              </a:lnSpc>
              <a:spcBef>
                <a:spcPts val="1600"/>
              </a:spcBef>
              <a:spcAft>
                <a:spcPts val="1600"/>
              </a:spcAft>
              <a:buNone/>
            </a:pPr>
            <a:r>
              <a:rPr lang="en-GB" sz="2000">
                <a:solidFill>
                  <a:schemeClr val="dk1"/>
                </a:solidFill>
              </a:rPr>
              <a:t>You read as much of the book as you can, on your own or with a loved one. When you return it the following Friday you will share an oral review of the book with the class.</a:t>
            </a:r>
            <a:endParaRPr sz="2000">
              <a:solidFill>
                <a:schemeClr val="dk1"/>
              </a:solidFill>
            </a:endParaRPr>
          </a:p>
        </p:txBody>
      </p:sp>
      <p:cxnSp>
        <p:nvCxnSpPr>
          <p:cNvPr id="150" name="Google Shape;150;g36e65968df1_0_0"/>
          <p:cNvCxnSpPr/>
          <p:nvPr/>
        </p:nvCxnSpPr>
        <p:spPr>
          <a:xfrm>
            <a:off x="11586162" y="3619272"/>
            <a:ext cx="0" cy="3238800"/>
          </a:xfrm>
          <a:prstGeom prst="straightConnector1">
            <a:avLst/>
          </a:prstGeom>
          <a:noFill/>
          <a:ln w="25400" cap="sq" cmpd="sng">
            <a:solidFill>
              <a:schemeClr val="accent1"/>
            </a:solidFill>
            <a:prstDash val="solid"/>
            <a:bevel/>
            <a:headEnd type="none" w="sm" len="sm"/>
            <a:tailEnd type="none" w="sm" len="sm"/>
          </a:ln>
        </p:spPr>
      </p:cxnSp>
      <p:pic>
        <p:nvPicPr>
          <p:cNvPr id="151" name="Google Shape;151;g36e65968df1_0_0" descr="a drawing of an open book with a speech bubble that says &quot; are freedom &quot; (Provided by Tenor)"/>
          <p:cNvPicPr preferRelativeResize="0"/>
          <p:nvPr/>
        </p:nvPicPr>
        <p:blipFill>
          <a:blip r:embed="rId3">
            <a:alphaModFix/>
          </a:blip>
          <a:stretch>
            <a:fillRect/>
          </a:stretch>
        </p:blipFill>
        <p:spPr>
          <a:xfrm>
            <a:off x="230400" y="287500"/>
            <a:ext cx="3028050" cy="3028050"/>
          </a:xfrm>
          <a:prstGeom prst="rect">
            <a:avLst/>
          </a:prstGeom>
          <a:noFill/>
          <a:ln>
            <a:noFill/>
          </a:ln>
        </p:spPr>
      </p:pic>
      <p:pic>
        <p:nvPicPr>
          <p:cNvPr id="152" name="Google Shape;152;g36e65968df1_0_0" descr="a cartoon of a girl says i want to read all the books (Provided by Tenor)"/>
          <p:cNvPicPr preferRelativeResize="0"/>
          <p:nvPr/>
        </p:nvPicPr>
        <p:blipFill>
          <a:blip r:embed="rId4">
            <a:alphaModFix/>
          </a:blip>
          <a:stretch>
            <a:fillRect/>
          </a:stretch>
        </p:blipFill>
        <p:spPr>
          <a:xfrm>
            <a:off x="1251725" y="3595048"/>
            <a:ext cx="3834997" cy="30280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1156</Words>
  <Application>Microsoft Office PowerPoint</Application>
  <PresentationFormat>Widescreen</PresentationFormat>
  <Paragraphs>102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Helvetica Neue</vt:lpstr>
      <vt:lpstr>Calibri</vt:lpstr>
      <vt:lpstr>Arial</vt:lpstr>
      <vt:lpstr>Simple Light</vt:lpstr>
      <vt:lpstr>Welcome to the Year 5, St Anthony’s Parent and child Information Session. </vt:lpstr>
      <vt:lpstr>Year 5 Staff Team</vt:lpstr>
      <vt:lpstr>PowerPoint Presentation</vt:lpstr>
      <vt:lpstr>Key Points</vt:lpstr>
      <vt:lpstr>Key Points</vt:lpstr>
      <vt:lpstr>Behaviour</vt:lpstr>
      <vt:lpstr>P.E</vt:lpstr>
      <vt:lpstr>Reading</vt:lpstr>
      <vt:lpstr>Reading Picnic</vt:lpstr>
      <vt:lpstr>RHSE - Relationship, Health, and Sex Education</vt:lpstr>
      <vt:lpstr>Homework - (or as Addilyn said, “extended learning”).</vt:lpstr>
      <vt:lpstr>Cultural Capital</vt:lpstr>
      <vt:lpstr>CLUBS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Margaret Marquis</dc:creator>
  <cp:lastModifiedBy>Margaret Marquis</cp:lastModifiedBy>
  <cp:revision>1</cp:revision>
  <dcterms:created xsi:type="dcterms:W3CDTF">2022-06-03T13:35:38Z</dcterms:created>
  <dcterms:modified xsi:type="dcterms:W3CDTF">2025-09-08T17:49:52Z</dcterms:modified>
</cp:coreProperties>
</file>